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0333" y="9876366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1.png"/><Relationship Id="rId4" Type="http://schemas.openxmlformats.org/officeDocument/2006/relationships/hyperlink" Target="http://www.mse.cornell.edu/courses/engri111/" TargetMode="External"/><Relationship Id="rId5" Type="http://schemas.openxmlformats.org/officeDocument/2006/relationships/image" Target="../media/image2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hyperlink" Target="http://www.mse.cornell.edu/courses/engri111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hyperlink" Target="http://www.mse.cornell.edu/courses/engri111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67229" y="2870961"/>
            <a:ext cx="3626485" cy="131572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 marL="12065" marR="5080" indent="1905">
              <a:lnSpc>
                <a:spcPct val="95900"/>
              </a:lnSpc>
              <a:spcBef>
                <a:spcPts val="245"/>
              </a:spcBef>
            </a:pPr>
            <a:r>
              <a:rPr dirty="0" sz="2900" b="1">
                <a:latin typeface="Times New Roman"/>
                <a:cs typeface="Times New Roman"/>
              </a:rPr>
              <a:t>University of </a:t>
            </a:r>
            <a:r>
              <a:rPr dirty="0" sz="2900" spc="-5" b="1">
                <a:latin typeface="Times New Roman"/>
                <a:cs typeface="Times New Roman"/>
              </a:rPr>
              <a:t>Diyala  </a:t>
            </a:r>
            <a:r>
              <a:rPr dirty="0" sz="2900" b="1">
                <a:latin typeface="Times New Roman"/>
                <a:cs typeface="Times New Roman"/>
              </a:rPr>
              <a:t>Collage </a:t>
            </a:r>
            <a:r>
              <a:rPr dirty="0" sz="2900" spc="-10" b="1">
                <a:latin typeface="Times New Roman"/>
                <a:cs typeface="Times New Roman"/>
              </a:rPr>
              <a:t>of</a:t>
            </a:r>
            <a:r>
              <a:rPr dirty="0" sz="2900" spc="-40" b="1">
                <a:latin typeface="Times New Roman"/>
                <a:cs typeface="Times New Roman"/>
              </a:rPr>
              <a:t> </a:t>
            </a:r>
            <a:r>
              <a:rPr dirty="0" sz="2900" spc="-5" b="1">
                <a:latin typeface="Times New Roman"/>
                <a:cs typeface="Times New Roman"/>
              </a:rPr>
              <a:t>Engineering  </a:t>
            </a:r>
            <a:r>
              <a:rPr dirty="0" sz="2900" b="1">
                <a:latin typeface="Times New Roman"/>
                <a:cs typeface="Times New Roman"/>
              </a:rPr>
              <a:t>Material</a:t>
            </a:r>
            <a:r>
              <a:rPr dirty="0" sz="2900" spc="-15" b="1">
                <a:latin typeface="Times New Roman"/>
                <a:cs typeface="Times New Roman"/>
              </a:rPr>
              <a:t> </a:t>
            </a:r>
            <a:r>
              <a:rPr dirty="0" sz="2900" b="1">
                <a:latin typeface="Times New Roman"/>
                <a:cs typeface="Times New Roman"/>
              </a:rPr>
              <a:t>DEPT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1133" y="9876366"/>
            <a:ext cx="1016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5808039"/>
            <a:ext cx="5103495" cy="1549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0" spc="-5" b="1">
                <a:solidFill>
                  <a:srgbClr val="F79546"/>
                </a:solidFill>
                <a:latin typeface="Times New Roman"/>
                <a:cs typeface="Times New Roman"/>
              </a:rPr>
              <a:t>Polymers</a:t>
            </a:r>
            <a:endParaRPr sz="10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133601"/>
            <a:ext cx="5292090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Elastomers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polymer chains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elastomers are above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glass transition </a:t>
            </a:r>
            <a:r>
              <a:rPr dirty="0" sz="1200">
                <a:latin typeface="Times New Roman"/>
                <a:cs typeface="Times New Roman"/>
              </a:rPr>
              <a:t>at </a:t>
            </a:r>
            <a:r>
              <a:rPr dirty="0" sz="1200" spc="-5">
                <a:latin typeface="Times New Roman"/>
                <a:cs typeface="Times New Roman"/>
              </a:rPr>
              <a:t>room temperature,  </a:t>
            </a:r>
            <a:r>
              <a:rPr dirty="0" sz="1200">
                <a:latin typeface="Times New Roman"/>
                <a:cs typeface="Times New Roman"/>
              </a:rPr>
              <a:t>making them </a:t>
            </a:r>
            <a:r>
              <a:rPr dirty="0" sz="1200" spc="-5">
                <a:latin typeface="Times New Roman"/>
                <a:cs typeface="Times New Roman"/>
              </a:rPr>
              <a:t>rubbery.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undergo </a:t>
            </a:r>
            <a:r>
              <a:rPr dirty="0" sz="1200">
                <a:latin typeface="Times New Roman"/>
                <a:cs typeface="Times New Roman"/>
              </a:rPr>
              <a:t>extensive elastic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deformation.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8632" y="1946995"/>
            <a:ext cx="1004594" cy="9995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51761" y="2925825"/>
            <a:ext cx="425894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[Materials </a:t>
            </a:r>
            <a:r>
              <a:rPr dirty="0" sz="700">
                <a:latin typeface="Times New Roman"/>
                <a:cs typeface="Times New Roman"/>
              </a:rPr>
              <a:t>by </a:t>
            </a:r>
            <a:r>
              <a:rPr dirty="0" sz="700" spc="-5">
                <a:latin typeface="Times New Roman"/>
                <a:cs typeface="Times New Roman"/>
              </a:rPr>
              <a:t>Design, Dept. </a:t>
            </a:r>
            <a:r>
              <a:rPr dirty="0" sz="700">
                <a:latin typeface="Times New Roman"/>
                <a:cs typeface="Times New Roman"/>
              </a:rPr>
              <a:t>of </a:t>
            </a:r>
            <a:r>
              <a:rPr dirty="0" sz="700" spc="-5">
                <a:latin typeface="Times New Roman"/>
                <a:cs typeface="Times New Roman"/>
              </a:rPr>
              <a:t>Mat. </a:t>
            </a:r>
            <a:r>
              <a:rPr dirty="0" sz="700" spc="-10">
                <a:latin typeface="Times New Roman"/>
                <a:cs typeface="Times New Roman"/>
              </a:rPr>
              <a:t>Sci. </a:t>
            </a:r>
            <a:r>
              <a:rPr dirty="0" sz="700" spc="-5">
                <a:latin typeface="Times New Roman"/>
                <a:cs typeface="Times New Roman"/>
              </a:rPr>
              <a:t>Eng., Cornell Univ., </a:t>
            </a:r>
            <a:r>
              <a:rPr dirty="0" u="sng" sz="7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4"/>
              </a:rPr>
              <a:t>http://www.mse.cornell.edu/courses/engri111/</a:t>
            </a:r>
            <a:r>
              <a:rPr dirty="0" sz="700" spc="-5">
                <a:latin typeface="Times New Roman"/>
                <a:cs typeface="Times New Roman"/>
                <a:hlinkClick r:id="rId4"/>
              </a:rPr>
              <a:t>,</a:t>
            </a:r>
            <a:r>
              <a:rPr dirty="0" sz="700" spc="85">
                <a:latin typeface="Times New Roman"/>
                <a:cs typeface="Times New Roman"/>
                <a:hlinkClick r:id="rId4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2/2/2007]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3195954"/>
            <a:ext cx="5140325" cy="24872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3144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Elastomeric polymer </a:t>
            </a:r>
            <a:r>
              <a:rPr dirty="0" sz="1200">
                <a:latin typeface="Times New Roman"/>
                <a:cs typeface="Times New Roman"/>
              </a:rPr>
              <a:t>chains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crosslinked, or </a:t>
            </a:r>
            <a:r>
              <a:rPr dirty="0" sz="1200" spc="-5">
                <a:latin typeface="Times New Roman"/>
                <a:cs typeface="Times New Roman"/>
              </a:rPr>
              <a:t>connected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covalent </a:t>
            </a:r>
            <a:r>
              <a:rPr dirty="0" sz="1200">
                <a:latin typeface="Times New Roman"/>
                <a:cs typeface="Times New Roman"/>
              </a:rPr>
              <a:t>bonds.  Crosslinking in </a:t>
            </a:r>
            <a:r>
              <a:rPr dirty="0" sz="1200" spc="-5">
                <a:latin typeface="Times New Roman"/>
                <a:cs typeface="Times New Roman"/>
              </a:rPr>
              <a:t>elastomers is called </a:t>
            </a:r>
            <a:r>
              <a:rPr dirty="0" sz="1200" spc="-5" b="1" i="1">
                <a:latin typeface="Times New Roman"/>
                <a:cs typeface="Times New Roman"/>
              </a:rPr>
              <a:t>vulcanization</a:t>
            </a:r>
            <a:r>
              <a:rPr dirty="0" sz="1200" spc="-5">
                <a:latin typeface="Times New Roman"/>
                <a:cs typeface="Times New Roman"/>
              </a:rPr>
              <a:t>, and is achieved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irreversible  </a:t>
            </a:r>
            <a:r>
              <a:rPr dirty="0" sz="1200" spc="-5">
                <a:latin typeface="Times New Roman"/>
                <a:cs typeface="Times New Roman"/>
              </a:rPr>
              <a:t>chemical reaction, </a:t>
            </a:r>
            <a:r>
              <a:rPr dirty="0" sz="1200">
                <a:latin typeface="Times New Roman"/>
                <a:cs typeface="Times New Roman"/>
              </a:rPr>
              <a:t>usually requiring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temperatures.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Unvulcanized natural </a:t>
            </a:r>
            <a:r>
              <a:rPr dirty="0" sz="1200">
                <a:latin typeface="Times New Roman"/>
                <a:cs typeface="Times New Roman"/>
              </a:rPr>
              <a:t>rubber </a:t>
            </a:r>
            <a:r>
              <a:rPr dirty="0" sz="1200" spc="-5">
                <a:latin typeface="Times New Roman"/>
                <a:cs typeface="Times New Roman"/>
              </a:rPr>
              <a:t>(polyisoprene) is </a:t>
            </a:r>
            <a:r>
              <a:rPr dirty="0" sz="1200">
                <a:latin typeface="Times New Roman"/>
                <a:cs typeface="Times New Roman"/>
              </a:rPr>
              <a:t>a thermoplastic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in hot </a:t>
            </a:r>
            <a:r>
              <a:rPr dirty="0" sz="1200" spc="-5">
                <a:latin typeface="Times New Roman"/>
                <a:cs typeface="Times New Roman"/>
              </a:rPr>
              <a:t>weather  becomes soft </a:t>
            </a:r>
            <a:r>
              <a:rPr dirty="0" sz="1200">
                <a:latin typeface="Times New Roman"/>
                <a:cs typeface="Times New Roman"/>
              </a:rPr>
              <a:t>and sticky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in cold </a:t>
            </a:r>
            <a:r>
              <a:rPr dirty="0" sz="1200" spc="-5">
                <a:latin typeface="Times New Roman"/>
                <a:cs typeface="Times New Roman"/>
              </a:rPr>
              <a:t>weather </a:t>
            </a:r>
            <a:r>
              <a:rPr dirty="0" sz="1200">
                <a:latin typeface="Times New Roman"/>
                <a:cs typeface="Times New Roman"/>
              </a:rPr>
              <a:t>hard </a:t>
            </a:r>
            <a:r>
              <a:rPr dirty="0" sz="1200" spc="-5">
                <a:latin typeface="Times New Roman"/>
                <a:cs typeface="Times New Roman"/>
              </a:rPr>
              <a:t>and brittle.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poorly resistant to  </a:t>
            </a:r>
            <a:r>
              <a:rPr dirty="0" sz="1200" spc="-5">
                <a:latin typeface="Times New Roman"/>
                <a:cs typeface="Times New Roman"/>
              </a:rPr>
              <a:t>wear. </a:t>
            </a:r>
            <a:r>
              <a:rPr dirty="0" sz="1200">
                <a:latin typeface="Times New Roman"/>
                <a:cs typeface="Times New Roman"/>
              </a:rPr>
              <a:t>Sulfur </a:t>
            </a:r>
            <a:r>
              <a:rPr dirty="0" sz="1200" spc="-5">
                <a:latin typeface="Times New Roman"/>
                <a:cs typeface="Times New Roman"/>
              </a:rPr>
              <a:t>compounds are </a:t>
            </a:r>
            <a:r>
              <a:rPr dirty="0" sz="1200">
                <a:latin typeface="Times New Roman"/>
                <a:cs typeface="Times New Roman"/>
              </a:rPr>
              <a:t>added to </a:t>
            </a:r>
            <a:r>
              <a:rPr dirty="0" sz="1200" spc="-5">
                <a:latin typeface="Times New Roman"/>
                <a:cs typeface="Times New Roman"/>
              </a:rPr>
              <a:t>form </a:t>
            </a:r>
            <a:r>
              <a:rPr dirty="0" sz="1200">
                <a:latin typeface="Times New Roman"/>
                <a:cs typeface="Times New Roman"/>
              </a:rPr>
              <a:t>chains that bond </a:t>
            </a:r>
            <a:r>
              <a:rPr dirty="0" sz="1200" spc="-5">
                <a:latin typeface="Times New Roman"/>
                <a:cs typeface="Times New Roman"/>
              </a:rPr>
              <a:t>adjacent </a:t>
            </a:r>
            <a:r>
              <a:rPr dirty="0" sz="1200">
                <a:latin typeface="Times New Roman"/>
                <a:cs typeface="Times New Roman"/>
              </a:rPr>
              <a:t>polymer  </a:t>
            </a:r>
            <a:r>
              <a:rPr dirty="0" sz="1200" spc="-5">
                <a:latin typeface="Times New Roman"/>
                <a:cs typeface="Times New Roman"/>
              </a:rPr>
              <a:t>backbone chains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crosslinks </a:t>
            </a:r>
            <a:r>
              <a:rPr dirty="0" sz="1200">
                <a:latin typeface="Times New Roman"/>
                <a:cs typeface="Times New Roman"/>
              </a:rPr>
              <a:t>them.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vulcanized </a:t>
            </a:r>
            <a:r>
              <a:rPr dirty="0" sz="1200" spc="-5">
                <a:latin typeface="Times New Roman"/>
                <a:cs typeface="Times New Roman"/>
              </a:rPr>
              <a:t>rubber is </a:t>
            </a:r>
            <a:r>
              <a:rPr dirty="0" sz="1200">
                <a:latin typeface="Times New Roman"/>
                <a:cs typeface="Times New Roman"/>
              </a:rPr>
              <a:t>a thermosetting  </a:t>
            </a:r>
            <a:r>
              <a:rPr dirty="0" sz="1200" spc="-5">
                <a:latin typeface="Times New Roman"/>
                <a:cs typeface="Times New Roman"/>
              </a:rPr>
              <a:t>polymer.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3335">
              <a:lnSpc>
                <a:spcPct val="95900"/>
              </a:lnSpc>
            </a:pPr>
            <a:r>
              <a:rPr dirty="0" sz="1200">
                <a:latin typeface="Times New Roman"/>
                <a:cs typeface="Times New Roman"/>
              </a:rPr>
              <a:t>Crosslinking </a:t>
            </a:r>
            <a:r>
              <a:rPr dirty="0" sz="1200" spc="-5">
                <a:latin typeface="Times New Roman"/>
                <a:cs typeface="Times New Roman"/>
              </a:rPr>
              <a:t>makes elastomers </a:t>
            </a:r>
            <a:r>
              <a:rPr dirty="0" sz="1200">
                <a:latin typeface="Times New Roman"/>
                <a:cs typeface="Times New Roman"/>
              </a:rPr>
              <a:t>reversibly stretchable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small </a:t>
            </a:r>
            <a:r>
              <a:rPr dirty="0" sz="1200" spc="-5">
                <a:latin typeface="Times New Roman"/>
                <a:cs typeface="Times New Roman"/>
              </a:rPr>
              <a:t>deformations. </a:t>
            </a:r>
            <a:r>
              <a:rPr dirty="0" sz="1200">
                <a:latin typeface="Times New Roman"/>
                <a:cs typeface="Times New Roman"/>
              </a:rPr>
              <a:t>When  </a:t>
            </a:r>
            <a:r>
              <a:rPr dirty="0" sz="1200" spc="-5">
                <a:latin typeface="Times New Roman"/>
                <a:cs typeface="Times New Roman"/>
              </a:rPr>
              <a:t>stretched,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polymer </a:t>
            </a:r>
            <a:r>
              <a:rPr dirty="0" sz="1200">
                <a:latin typeface="Times New Roman"/>
                <a:cs typeface="Times New Roman"/>
              </a:rPr>
              <a:t>chains </a:t>
            </a:r>
            <a:r>
              <a:rPr dirty="0" sz="1200" spc="-5">
                <a:latin typeface="Times New Roman"/>
                <a:cs typeface="Times New Roman"/>
              </a:rPr>
              <a:t>become elongated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ordered </a:t>
            </a:r>
            <a:r>
              <a:rPr dirty="0" sz="1200">
                <a:latin typeface="Times New Roman"/>
                <a:cs typeface="Times New Roman"/>
              </a:rPr>
              <a:t>along the </a:t>
            </a:r>
            <a:r>
              <a:rPr dirty="0" sz="1200" spc="-5">
                <a:latin typeface="Times New Roman"/>
                <a:cs typeface="Times New Roman"/>
              </a:rPr>
              <a:t>deformation  direction.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entropically unfavorable.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longer stretched, </a:t>
            </a:r>
            <a:r>
              <a:rPr dirty="0" sz="1200">
                <a:latin typeface="Times New Roman"/>
                <a:cs typeface="Times New Roman"/>
              </a:rPr>
              <a:t>the chains  randomize </a:t>
            </a:r>
            <a:r>
              <a:rPr dirty="0" sz="1200" spc="-5">
                <a:latin typeface="Times New Roman"/>
                <a:cs typeface="Times New Roman"/>
              </a:rPr>
              <a:t>again.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crosslinks guide </a:t>
            </a:r>
            <a:r>
              <a:rPr dirty="0" sz="1200">
                <a:latin typeface="Times New Roman"/>
                <a:cs typeface="Times New Roman"/>
              </a:rPr>
              <a:t>the elastomer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its original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shape.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4664" y="5852159"/>
            <a:ext cx="4017373" cy="714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51761" y="6562725"/>
            <a:ext cx="425894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[Materials </a:t>
            </a:r>
            <a:r>
              <a:rPr dirty="0" sz="700">
                <a:latin typeface="Times New Roman"/>
                <a:cs typeface="Times New Roman"/>
              </a:rPr>
              <a:t>by </a:t>
            </a:r>
            <a:r>
              <a:rPr dirty="0" sz="700" spc="-5">
                <a:latin typeface="Times New Roman"/>
                <a:cs typeface="Times New Roman"/>
              </a:rPr>
              <a:t>Design, Dept. </a:t>
            </a:r>
            <a:r>
              <a:rPr dirty="0" sz="700">
                <a:latin typeface="Times New Roman"/>
                <a:cs typeface="Times New Roman"/>
              </a:rPr>
              <a:t>of </a:t>
            </a:r>
            <a:r>
              <a:rPr dirty="0" sz="700" spc="-5">
                <a:latin typeface="Times New Roman"/>
                <a:cs typeface="Times New Roman"/>
              </a:rPr>
              <a:t>Mat. </a:t>
            </a:r>
            <a:r>
              <a:rPr dirty="0" sz="700" spc="-10">
                <a:latin typeface="Times New Roman"/>
                <a:cs typeface="Times New Roman"/>
              </a:rPr>
              <a:t>Sci. </a:t>
            </a:r>
            <a:r>
              <a:rPr dirty="0" sz="700" spc="-5">
                <a:latin typeface="Times New Roman"/>
                <a:cs typeface="Times New Roman"/>
              </a:rPr>
              <a:t>Eng., Cornell Univ., </a:t>
            </a:r>
            <a:r>
              <a:rPr dirty="0" u="sng" sz="7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4"/>
              </a:rPr>
              <a:t>http://www.mse.cornell.edu/courses/engri111/</a:t>
            </a:r>
            <a:r>
              <a:rPr dirty="0" sz="700" spc="-5">
                <a:latin typeface="Times New Roman"/>
                <a:cs typeface="Times New Roman"/>
                <a:hlinkClick r:id="rId4"/>
              </a:rPr>
              <a:t>,</a:t>
            </a:r>
            <a:r>
              <a:rPr dirty="0" sz="700" spc="85">
                <a:latin typeface="Times New Roman"/>
                <a:cs typeface="Times New Roman"/>
                <a:hlinkClick r:id="rId4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2/2/2007]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9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29080" y="7007732"/>
            <a:ext cx="283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.g.,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66417" y="7007732"/>
            <a:ext cx="4851400" cy="73469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natural </a:t>
            </a:r>
            <a:r>
              <a:rPr dirty="0" sz="1200">
                <a:latin typeface="Times New Roman"/>
                <a:cs typeface="Times New Roman"/>
              </a:rPr>
              <a:t>rubber </a:t>
            </a:r>
            <a:r>
              <a:rPr dirty="0" sz="1200" spc="-5">
                <a:latin typeface="Times New Roman"/>
                <a:cs typeface="Times New Roman"/>
              </a:rPr>
              <a:t>(polyisoprene), </a:t>
            </a:r>
            <a:r>
              <a:rPr dirty="0" sz="1200">
                <a:latin typeface="Times New Roman"/>
                <a:cs typeface="Times New Roman"/>
              </a:rPr>
              <a:t>polybutadiene (used in shoe </a:t>
            </a:r>
            <a:r>
              <a:rPr dirty="0" sz="1200" spc="-5">
                <a:latin typeface="Times New Roman"/>
                <a:cs typeface="Times New Roman"/>
              </a:rPr>
              <a:t>soles and golf  balls), polyisobutylene </a:t>
            </a:r>
            <a:r>
              <a:rPr dirty="0" sz="1200">
                <a:latin typeface="Times New Roman"/>
                <a:cs typeface="Times New Roman"/>
              </a:rPr>
              <a:t>(used in automobile </a:t>
            </a:r>
            <a:r>
              <a:rPr dirty="0" sz="1200" spc="-5">
                <a:latin typeface="Times New Roman"/>
                <a:cs typeface="Times New Roman"/>
              </a:rPr>
              <a:t>tires), butyl </a:t>
            </a:r>
            <a:r>
              <a:rPr dirty="0" sz="1200">
                <a:latin typeface="Times New Roman"/>
                <a:cs typeface="Times New Roman"/>
              </a:rPr>
              <a:t>rubber </a:t>
            </a:r>
            <a:r>
              <a:rPr dirty="0" sz="1200" spc="-5">
                <a:latin typeface="Times New Roman"/>
                <a:cs typeface="Times New Roman"/>
              </a:rPr>
              <a:t>(pond and  landfill linings), styrene butadiene </a:t>
            </a:r>
            <a:r>
              <a:rPr dirty="0" sz="1200">
                <a:latin typeface="Times New Roman"/>
                <a:cs typeface="Times New Roman"/>
              </a:rPr>
              <a:t>rubber – </a:t>
            </a:r>
            <a:r>
              <a:rPr dirty="0" sz="1200" spc="-5">
                <a:latin typeface="Times New Roman"/>
                <a:cs typeface="Times New Roman"/>
              </a:rPr>
              <a:t>SBR </a:t>
            </a:r>
            <a:r>
              <a:rPr dirty="0" sz="1200">
                <a:latin typeface="Times New Roman"/>
                <a:cs typeface="Times New Roman"/>
              </a:rPr>
              <a:t>(used in automobile </a:t>
            </a:r>
            <a:r>
              <a:rPr dirty="0" sz="1200" spc="-5">
                <a:latin typeface="Times New Roman"/>
                <a:cs typeface="Times New Roman"/>
              </a:rPr>
              <a:t>tires) and  </a:t>
            </a:r>
            <a:r>
              <a:rPr dirty="0" sz="1200">
                <a:latin typeface="Times New Roman"/>
                <a:cs typeface="Times New Roman"/>
              </a:rPr>
              <a:t>silicone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18412" y="1133601"/>
            <a:ext cx="5207635" cy="821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Classification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Schemes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51460" indent="-238760">
              <a:lnSpc>
                <a:spcPct val="100000"/>
              </a:lnSpc>
              <a:buFont typeface="Times New Roman"/>
              <a:buAutoNum type="arabicParenR"/>
              <a:tabLst>
                <a:tab pos="25209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Source:</a:t>
            </a:r>
            <a:endParaRPr sz="1200">
              <a:latin typeface="Times New Roman"/>
              <a:cs typeface="Times New Roman"/>
            </a:endParaRPr>
          </a:p>
          <a:p>
            <a:pPr lvl="1" marL="678180" marR="283845" indent="-426720">
              <a:lnSpc>
                <a:spcPts val="1380"/>
              </a:lnSpc>
              <a:spcBef>
                <a:spcPts val="79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Natural</a:t>
            </a:r>
            <a:r>
              <a:rPr dirty="0" sz="1200" b="1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Asphalt, lignin, shellac, tar, biopolymers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DNA, protein,  carboyhydrates, cellulose,</a:t>
            </a:r>
            <a:r>
              <a:rPr dirty="0" sz="1200">
                <a:latin typeface="Times New Roman"/>
                <a:cs typeface="Times New Roman"/>
              </a:rPr>
              <a:t> silk.</a:t>
            </a:r>
            <a:endParaRPr sz="1200">
              <a:latin typeface="Times New Roman"/>
              <a:cs typeface="Times New Roman"/>
            </a:endParaRPr>
          </a:p>
          <a:p>
            <a:pPr lvl="1" marL="678180" marR="1273810" indent="-426720">
              <a:lnSpc>
                <a:spcPts val="1370"/>
              </a:lnSpc>
              <a:spcBef>
                <a:spcPts val="105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Synthetic</a:t>
            </a:r>
            <a:r>
              <a:rPr dirty="0" sz="1200" spc="-5">
                <a:latin typeface="Times New Roman"/>
                <a:cs typeface="Times New Roman"/>
              </a:rPr>
              <a:t>: Produced from coal, natural </a:t>
            </a:r>
            <a:r>
              <a:rPr dirty="0" sz="1200" spc="-10">
                <a:latin typeface="Times New Roman"/>
                <a:cs typeface="Times New Roman"/>
              </a:rPr>
              <a:t>gas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petroleum,  e.g., polyethylene, polystyrene,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nylon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spcBef>
                <a:spcPts val="5"/>
              </a:spcBef>
              <a:buFont typeface="Times New Roman"/>
              <a:buAutoNum type="arabicParenR"/>
              <a:tabLst>
                <a:tab pos="18796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</a:t>
            </a:r>
            <a:r>
              <a:rPr dirty="0" sz="1200" b="1" i="1">
                <a:latin typeface="Times New Roman"/>
                <a:cs typeface="Times New Roman"/>
              </a:rPr>
              <a:t>Thermal </a:t>
            </a:r>
            <a:r>
              <a:rPr dirty="0" sz="1200" spc="-5" b="1" i="1">
                <a:latin typeface="Times New Roman"/>
                <a:cs typeface="Times New Roman"/>
              </a:rPr>
              <a:t>Processing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Behavior:</a:t>
            </a:r>
            <a:endParaRPr sz="1200">
              <a:latin typeface="Times New Roman"/>
              <a:cs typeface="Times New Roman"/>
            </a:endParaRPr>
          </a:p>
          <a:p>
            <a:pPr lvl="1" marL="460375" indent="-208915">
              <a:lnSpc>
                <a:spcPts val="1405"/>
              </a:lnSpc>
              <a:spcBef>
                <a:spcPts val="695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Thermoplastics</a:t>
            </a:r>
            <a:r>
              <a:rPr dirty="0" sz="1200" spc="-5">
                <a:latin typeface="Times New Roman"/>
                <a:cs typeface="Times New Roman"/>
              </a:rPr>
              <a:t>: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heat-softened (melted)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process </a:t>
            </a:r>
            <a:r>
              <a:rPr dirty="0" sz="1200">
                <a:latin typeface="Times New Roman"/>
                <a:cs typeface="Times New Roman"/>
              </a:rPr>
              <a:t>into a </a:t>
            </a:r>
            <a:r>
              <a:rPr dirty="0" sz="1200" spc="-5">
                <a:latin typeface="Times New Roman"/>
                <a:cs typeface="Times New Roman"/>
              </a:rPr>
              <a:t>desired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form,</a:t>
            </a:r>
            <a:endParaRPr sz="1200">
              <a:latin typeface="Times New Roman"/>
              <a:cs typeface="Times New Roman"/>
            </a:endParaRPr>
          </a:p>
          <a:p>
            <a:pPr marL="678180" marR="474980">
              <a:lnSpc>
                <a:spcPts val="1380"/>
              </a:lnSpc>
              <a:spcBef>
                <a:spcPts val="60"/>
              </a:spcBef>
            </a:pPr>
            <a:r>
              <a:rPr dirty="0" sz="1200" spc="-5">
                <a:latin typeface="Times New Roman"/>
                <a:cs typeface="Times New Roman"/>
              </a:rPr>
              <a:t>e.g. polyethylene, polystyrene, poly(vinyl </a:t>
            </a:r>
            <a:r>
              <a:rPr dirty="0" sz="1200">
                <a:latin typeface="Times New Roman"/>
                <a:cs typeface="Times New Roman"/>
              </a:rPr>
              <a:t>chloride), </a:t>
            </a:r>
            <a:r>
              <a:rPr dirty="0" sz="1200" spc="-5">
                <a:latin typeface="Times New Roman"/>
                <a:cs typeface="Times New Roman"/>
              </a:rPr>
              <a:t>poly(ethylene  terephthalate), nylon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(polyamide).</a:t>
            </a:r>
            <a:endParaRPr sz="1200">
              <a:latin typeface="Times New Roman"/>
              <a:cs typeface="Times New Roman"/>
            </a:endParaRPr>
          </a:p>
          <a:p>
            <a:pPr marL="678180" marR="86360" indent="-426720">
              <a:lnSpc>
                <a:spcPts val="1380"/>
              </a:lnSpc>
              <a:spcBef>
                <a:spcPts val="10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Thermoset: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heat-softened (melted), e.g. </a:t>
            </a:r>
            <a:r>
              <a:rPr dirty="0" sz="1200">
                <a:latin typeface="Times New Roman"/>
                <a:cs typeface="Times New Roman"/>
              </a:rPr>
              <a:t>epoxies, </a:t>
            </a:r>
            <a:r>
              <a:rPr dirty="0" sz="1200" spc="-5">
                <a:latin typeface="Times New Roman"/>
                <a:cs typeface="Times New Roman"/>
              </a:rPr>
              <a:t>phenolics,  unsaturated </a:t>
            </a:r>
            <a:r>
              <a:rPr dirty="0" sz="1200">
                <a:latin typeface="Times New Roman"/>
                <a:cs typeface="Times New Roman"/>
              </a:rPr>
              <a:t>polyesters, crosslinked </a:t>
            </a:r>
            <a:r>
              <a:rPr dirty="0" sz="1200" spc="-5">
                <a:latin typeface="Times New Roman"/>
                <a:cs typeface="Times New Roman"/>
              </a:rPr>
              <a:t>elastomers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vulcanized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rubber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buFont typeface="Times New Roman"/>
              <a:buAutoNum type="arabicParenR" startAt="3"/>
              <a:tabLst>
                <a:tab pos="18796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Polymerization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Mechanism:</a:t>
            </a:r>
            <a:endParaRPr sz="1200">
              <a:latin typeface="Times New Roman"/>
              <a:cs typeface="Times New Roman"/>
            </a:endParaRPr>
          </a:p>
          <a:p>
            <a:pPr lvl="1" marL="460375" indent="-208915">
              <a:lnSpc>
                <a:spcPts val="1405"/>
              </a:lnSpc>
              <a:spcBef>
                <a:spcPts val="695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Addition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(Chain-Growth)</a:t>
            </a:r>
            <a:endParaRPr sz="1200">
              <a:latin typeface="Times New Roman"/>
              <a:cs typeface="Times New Roman"/>
            </a:endParaRPr>
          </a:p>
          <a:p>
            <a:pPr lvl="2" marL="678180" indent="-217804">
              <a:lnSpc>
                <a:spcPts val="1375"/>
              </a:lnSpc>
              <a:buAutoNum type="romanLcParenR"/>
              <a:tabLst>
                <a:tab pos="678815" algn="l"/>
              </a:tabLst>
            </a:pPr>
            <a:r>
              <a:rPr dirty="0" sz="1200" spc="-5">
                <a:latin typeface="Times New Roman"/>
                <a:cs typeface="Times New Roman"/>
              </a:rPr>
              <a:t>Free-radical</a:t>
            </a:r>
            <a:endParaRPr sz="1200">
              <a:latin typeface="Times New Roman"/>
              <a:cs typeface="Times New Roman"/>
            </a:endParaRPr>
          </a:p>
          <a:p>
            <a:pPr lvl="2" marL="678180" indent="-217804">
              <a:lnSpc>
                <a:spcPts val="1380"/>
              </a:lnSpc>
              <a:buAutoNum type="romanLcParenR"/>
              <a:tabLst>
                <a:tab pos="678815" algn="l"/>
              </a:tabLst>
            </a:pPr>
            <a:r>
              <a:rPr dirty="0" sz="1200" spc="-5">
                <a:latin typeface="Times New Roman"/>
                <a:cs typeface="Times New Roman"/>
              </a:rPr>
              <a:t>Ionic (anionic,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cationic)</a:t>
            </a:r>
            <a:endParaRPr sz="1200">
              <a:latin typeface="Times New Roman"/>
              <a:cs typeface="Times New Roman"/>
            </a:endParaRPr>
          </a:p>
          <a:p>
            <a:pPr lvl="2" marL="678180" indent="-217804">
              <a:lnSpc>
                <a:spcPts val="1410"/>
              </a:lnSpc>
              <a:buAutoNum type="romanLcParenR"/>
              <a:tabLst>
                <a:tab pos="678815" algn="l"/>
              </a:tabLst>
            </a:pPr>
            <a:r>
              <a:rPr dirty="0" sz="1200" spc="-5">
                <a:latin typeface="Times New Roman"/>
                <a:cs typeface="Times New Roman"/>
              </a:rPr>
              <a:t>Catalyzed (controlled radical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polymerization)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Condensation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(Step-Growth)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buFont typeface="Times New Roman"/>
              <a:buAutoNum type="arabicParenR" startAt="3"/>
              <a:tabLst>
                <a:tab pos="18796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Structure: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Linear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Branched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Crosslinked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spcBef>
                <a:spcPts val="5"/>
              </a:spcBef>
              <a:buFont typeface="Times New Roman"/>
              <a:buAutoNum type="arabicParenR" startAt="3"/>
              <a:tabLst>
                <a:tab pos="18796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Crystal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Structure: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Crystalline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Amorphous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buAutoNum type="arabicParenR" startAt="3"/>
              <a:tabLst>
                <a:tab pos="187960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Based on Mechanical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Behavior: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Plastics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Elastomers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Fiber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87325" indent="-164465">
              <a:lnSpc>
                <a:spcPct val="100000"/>
              </a:lnSpc>
              <a:spcBef>
                <a:spcPts val="5"/>
              </a:spcBef>
              <a:buFont typeface="Times New Roman"/>
              <a:buAutoNum type="arabicParenR" startAt="3"/>
              <a:tabLst>
                <a:tab pos="18796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Based </a:t>
            </a:r>
            <a:r>
              <a:rPr dirty="0" sz="1200" spc="-5" b="1" i="1">
                <a:latin typeface="Times New Roman"/>
                <a:cs typeface="Times New Roman"/>
              </a:rPr>
              <a:t>on Polymerization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Processes: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Bulk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Precipitation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Suspension</a:t>
            </a:r>
            <a:endParaRPr sz="1200">
              <a:latin typeface="Times New Roman"/>
              <a:cs typeface="Times New Roman"/>
            </a:endParaRPr>
          </a:p>
          <a:p>
            <a:pPr lvl="1" marL="480059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80059" algn="l"/>
                <a:tab pos="48069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Emulsion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057401"/>
            <a:ext cx="5134610" cy="229679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Major Feedstocks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dirty="0" u="heavy" sz="12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Ethane, propane, </a:t>
            </a:r>
            <a:r>
              <a:rPr dirty="0" sz="1200">
                <a:latin typeface="Times New Roman"/>
                <a:cs typeface="Times New Roman"/>
              </a:rPr>
              <a:t>naphtha, </a:t>
            </a:r>
            <a:r>
              <a:rPr dirty="0" sz="1200" spc="-5">
                <a:latin typeface="Times New Roman"/>
                <a:cs typeface="Times New Roman"/>
              </a:rPr>
              <a:t>atmospheric </a:t>
            </a:r>
            <a:r>
              <a:rPr dirty="0" sz="1200" spc="-10">
                <a:latin typeface="Times New Roman"/>
                <a:cs typeface="Times New Roman"/>
              </a:rPr>
              <a:t>gas </a:t>
            </a:r>
            <a:r>
              <a:rPr dirty="0" sz="1200">
                <a:latin typeface="Times New Roman"/>
                <a:cs typeface="Times New Roman"/>
              </a:rPr>
              <a:t>oil, crude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oil.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Most Commonly Used</a:t>
            </a:r>
            <a:r>
              <a:rPr dirty="0" u="heavy" sz="12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Monomers</a:t>
            </a:r>
            <a:endParaRPr sz="1200">
              <a:latin typeface="Times New Roman"/>
              <a:cs typeface="Times New Roman"/>
            </a:endParaRPr>
          </a:p>
          <a:p>
            <a:pPr marL="12700" marR="330200">
              <a:lnSpc>
                <a:spcPts val="138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Ethylene, Propylene, Styrene, Terephthalic Acid, Acrylonitrile, Vinyl Acetate,  </a:t>
            </a:r>
            <a:r>
              <a:rPr dirty="0" sz="1200">
                <a:latin typeface="Times New Roman"/>
                <a:cs typeface="Times New Roman"/>
              </a:rPr>
              <a:t>Adipic </a:t>
            </a:r>
            <a:r>
              <a:rPr dirty="0" sz="1200" spc="-5">
                <a:latin typeface="Times New Roman"/>
                <a:cs typeface="Times New Roman"/>
              </a:rPr>
              <a:t>Acid, Bisphenol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Industrially Important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big portion of the world </a:t>
            </a:r>
            <a:r>
              <a:rPr dirty="0" sz="1200" spc="-5">
                <a:latin typeface="Times New Roman"/>
                <a:cs typeface="Times New Roman"/>
              </a:rPr>
              <a:t>plastics consumption consists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following polymers.  </a:t>
            </a:r>
            <a:r>
              <a:rPr dirty="0" sz="1200">
                <a:latin typeface="Times New Roman"/>
                <a:cs typeface="Times New Roman"/>
              </a:rPr>
              <a:t>They are </a:t>
            </a:r>
            <a:r>
              <a:rPr dirty="0" sz="1200" spc="-5">
                <a:latin typeface="Times New Roman"/>
                <a:cs typeface="Times New Roman"/>
              </a:rPr>
              <a:t>all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thermoplastics.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588" y="3437254"/>
          <a:ext cx="5307965" cy="474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0310"/>
                <a:gridCol w="1638300"/>
                <a:gridCol w="2449194"/>
              </a:tblGrid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Polymer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Chemical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Notation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Application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2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R="43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Polyethylene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(PE)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indent="-149860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HDPE</a:t>
                      </a:r>
                      <a:r>
                        <a:rPr dirty="0" baseline="39682" sz="1050" spc="-7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(High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Density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Polyethylene):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7804" marR="31750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milk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juice containers, grocery  bags, toys, pipe, liquid detergent  bottles, drums, sheet/film,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7804" marR="115570" indent="-14986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LDPE</a:t>
                      </a:r>
                      <a:r>
                        <a:rPr dirty="0" baseline="39682" sz="105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(Low Density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Polyethylene):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bread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bags, frozen food bags,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grocery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17804" marR="123189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bags, flexible tubing, squeeze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bottles,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toys,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houseware,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coatings, packaging  films,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317500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prop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lene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(PP)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543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carpet fibers, ropes, liquid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containers,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(cups/buckets/tanks), pipes,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bicycle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23114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racks, automobile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appliance parts,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oil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funnels, furniture,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film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packaging,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landscape borders,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5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473075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rene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(PS)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packaging foams,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egg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cartons,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lighting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9969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panels,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rulers,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houseware,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coffee cups,  knives,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spoons and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forks, cafeteria trays,  meat trays, fast-food sandwich  containers,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>
                  <a:txBody>
                    <a:bodyPr/>
                    <a:lstStyle/>
                    <a:p>
                      <a:pPr marL="68580" marR="54483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chloride)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(PVC)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5400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shampoo bottles, hoses, pipes, valves,  electrical wire insulation,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flooring,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23431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playground equipment toys, raincoats,  film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sheet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68580" marR="271780">
                        <a:lnSpc>
                          <a:spcPct val="96000"/>
                        </a:lnSpc>
                        <a:spcBef>
                          <a:spcPts val="59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Poly(ethylene  terephthalate)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(PET or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PETE)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55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5590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bottles, beverage and food packaging,  synthetic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fibers,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dishwashing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liquid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4732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containers,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laser toner cartridges,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picnic  tables,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hiking boots, lumber, mailbox  posts, fencing, furniture,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792095" y="4035424"/>
            <a:ext cx="737234" cy="623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05429" y="5169534"/>
            <a:ext cx="711834" cy="615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61945" y="5885814"/>
            <a:ext cx="597534" cy="828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18129" y="6757669"/>
            <a:ext cx="685799" cy="5683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11095" y="7528559"/>
            <a:ext cx="1501140" cy="4845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8271509"/>
            <a:ext cx="5075555" cy="51371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940435" marR="5080" indent="-928369">
              <a:lnSpc>
                <a:spcPts val="1260"/>
              </a:lnSpc>
              <a:spcBef>
                <a:spcPts val="195"/>
              </a:spcBef>
              <a:tabLst>
                <a:tab pos="230504" algn="l"/>
              </a:tabLst>
            </a:pPr>
            <a:r>
              <a:rPr dirty="0" sz="1100">
                <a:latin typeface="Times New Roman"/>
                <a:cs typeface="Times New Roman"/>
              </a:rPr>
              <a:t>*	</a:t>
            </a:r>
            <a:r>
              <a:rPr dirty="0" sz="1100" spc="-5">
                <a:latin typeface="Times New Roman"/>
                <a:cs typeface="Times New Roman"/>
              </a:rPr>
              <a:t>HDPE (High Density Polyethylene): Linear structure, better mechanical properties </a:t>
            </a:r>
            <a:r>
              <a:rPr dirty="0" sz="1100">
                <a:latin typeface="Times New Roman"/>
                <a:cs typeface="Times New Roman"/>
              </a:rPr>
              <a:t>but  </a:t>
            </a:r>
            <a:r>
              <a:rPr dirty="0" sz="1100" spc="-5">
                <a:latin typeface="Times New Roman"/>
                <a:cs typeface="Times New Roman"/>
              </a:rPr>
              <a:t>more </a:t>
            </a:r>
            <a:r>
              <a:rPr dirty="0" sz="1100">
                <a:latin typeface="Times New Roman"/>
                <a:cs typeface="Times New Roman"/>
              </a:rPr>
              <a:t>difficult to </a:t>
            </a:r>
            <a:r>
              <a:rPr dirty="0" sz="1100" spc="-5">
                <a:latin typeface="Times New Roman"/>
                <a:cs typeface="Times New Roman"/>
              </a:rPr>
              <a:t>process than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LDPE.</a:t>
            </a:r>
            <a:endParaRPr sz="1100">
              <a:latin typeface="Times New Roman"/>
              <a:cs typeface="Times New Roman"/>
            </a:endParaRPr>
          </a:p>
          <a:p>
            <a:pPr marL="230504">
              <a:lnSpc>
                <a:spcPts val="1230"/>
              </a:lnSpc>
            </a:pPr>
            <a:r>
              <a:rPr dirty="0" sz="1100" spc="-5">
                <a:latin typeface="Times New Roman"/>
                <a:cs typeface="Times New Roman"/>
              </a:rPr>
              <a:t>LDPE </a:t>
            </a:r>
            <a:r>
              <a:rPr dirty="0" sz="1100">
                <a:latin typeface="Times New Roman"/>
                <a:cs typeface="Times New Roman"/>
              </a:rPr>
              <a:t>(Low </a:t>
            </a:r>
            <a:r>
              <a:rPr dirty="0" sz="1100" spc="-5">
                <a:latin typeface="Times New Roman"/>
                <a:cs typeface="Times New Roman"/>
              </a:rPr>
              <a:t>Density Polyethylene): </a:t>
            </a:r>
            <a:r>
              <a:rPr dirty="0" sz="1100">
                <a:latin typeface="Times New Roman"/>
                <a:cs typeface="Times New Roman"/>
              </a:rPr>
              <a:t>Branched </a:t>
            </a:r>
            <a:r>
              <a:rPr dirty="0" sz="1100" spc="-5">
                <a:latin typeface="Times New Roman"/>
                <a:cs typeface="Times New Roman"/>
              </a:rPr>
              <a:t>structure, easier </a:t>
            </a:r>
            <a:r>
              <a:rPr dirty="0" sz="1100">
                <a:latin typeface="Times New Roman"/>
                <a:cs typeface="Times New Roman"/>
              </a:rPr>
              <a:t>to </a:t>
            </a:r>
            <a:r>
              <a:rPr dirty="0" sz="1100" spc="-5">
                <a:latin typeface="Times New Roman"/>
                <a:cs typeface="Times New Roman"/>
              </a:rPr>
              <a:t>process than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HDPE.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133601"/>
            <a:ext cx="5241925" cy="441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Self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1. Which one of the </a:t>
            </a:r>
            <a:r>
              <a:rPr dirty="0" sz="1200" spc="-5">
                <a:latin typeface="Times New Roman"/>
                <a:cs typeface="Times New Roman"/>
              </a:rPr>
              <a:t>following is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advantage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polymers </a:t>
            </a:r>
            <a:r>
              <a:rPr dirty="0" sz="1200">
                <a:latin typeface="Times New Roman"/>
                <a:cs typeface="Times New Roman"/>
              </a:rPr>
              <a:t>over </a:t>
            </a:r>
            <a:r>
              <a:rPr dirty="0" sz="1200" spc="-5">
                <a:latin typeface="Times New Roman"/>
                <a:cs typeface="Times New Roman"/>
              </a:rPr>
              <a:t>metals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ceramics?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0665" indent="-227965">
              <a:lnSpc>
                <a:spcPts val="141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use</a:t>
            </a:r>
            <a:r>
              <a:rPr dirty="0" sz="1200" spc="-5">
                <a:latin typeface="Times New Roman"/>
                <a:cs typeface="Times New Roman"/>
              </a:rPr>
              <a:t> temperature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higher strength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lower </a:t>
            </a:r>
            <a:r>
              <a:rPr dirty="0" sz="1200">
                <a:latin typeface="Times New Roman"/>
                <a:cs typeface="Times New Roman"/>
              </a:rPr>
              <a:t>specific gravity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1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higher stiffness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2. What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typical </a:t>
            </a:r>
            <a:r>
              <a:rPr dirty="0" sz="1200">
                <a:latin typeface="Times New Roman"/>
                <a:cs typeface="Times New Roman"/>
              </a:rPr>
              <a:t>molecular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range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polymers?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0665" indent="-227965">
              <a:lnSpc>
                <a:spcPts val="141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100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1000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1,000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10,000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d)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10,000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1,000,000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3. Which one of the </a:t>
            </a:r>
            <a:r>
              <a:rPr dirty="0" sz="1200" spc="-5">
                <a:latin typeface="Times New Roman"/>
                <a:cs typeface="Times New Roman"/>
              </a:rPr>
              <a:t>following is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recyclable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polymer?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0665" indent="-227965">
              <a:lnSpc>
                <a:spcPts val="141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polystyrene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polyethylene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polypropylene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380"/>
              </a:lnSpc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poly(vinylchloride)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10"/>
              </a:lnSpc>
              <a:buAutoNum type="alphaLcParenR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epoxy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308861"/>
            <a:ext cx="5306695" cy="5168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lvl="1" marL="279400" indent="-2667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7940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Introduction, Polymer Structure and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Terminology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Times New Roman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Learning objectives: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lvl="2"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Define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polymer.</a:t>
            </a:r>
            <a:endParaRPr sz="1200">
              <a:latin typeface="Times New Roman"/>
              <a:cs typeface="Times New Roman"/>
            </a:endParaRPr>
          </a:p>
          <a:p>
            <a:pPr lvl="2"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Be familiar with polymer structure and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terminology.</a:t>
            </a:r>
            <a:endParaRPr sz="1200">
              <a:latin typeface="Times New Roman"/>
              <a:cs typeface="Times New Roman"/>
            </a:endParaRPr>
          </a:p>
          <a:p>
            <a:pPr lvl="2"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Be familiar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general properties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polymers.</a:t>
            </a:r>
            <a:endParaRPr sz="1200">
              <a:latin typeface="Times New Roman"/>
              <a:cs typeface="Times New Roman"/>
            </a:endParaRPr>
          </a:p>
          <a:p>
            <a:pPr lvl="2" marL="469265" marR="10795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Explain the </a:t>
            </a:r>
            <a:r>
              <a:rPr dirty="0" sz="1200" spc="-5">
                <a:latin typeface="Times New Roman"/>
                <a:cs typeface="Times New Roman"/>
              </a:rPr>
              <a:t>difference between </a:t>
            </a:r>
            <a:r>
              <a:rPr dirty="0" sz="1200">
                <a:latin typeface="Times New Roman"/>
                <a:cs typeface="Times New Roman"/>
              </a:rPr>
              <a:t>thermoplastic, thermosetting </a:t>
            </a:r>
            <a:r>
              <a:rPr dirty="0" sz="1200" spc="-5">
                <a:latin typeface="Times New Roman"/>
                <a:cs typeface="Times New Roman"/>
              </a:rPr>
              <a:t>and elastomeric  polymers.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Greek word </a:t>
            </a:r>
            <a:r>
              <a:rPr dirty="0" sz="1200">
                <a:latin typeface="Times New Roman"/>
                <a:cs typeface="Times New Roman"/>
              </a:rPr>
              <a:t>Poly = many; </a:t>
            </a:r>
            <a:r>
              <a:rPr dirty="0" sz="1200" spc="-5">
                <a:latin typeface="Times New Roman"/>
                <a:cs typeface="Times New Roman"/>
              </a:rPr>
              <a:t>Mer </a:t>
            </a:r>
            <a:r>
              <a:rPr dirty="0" sz="1200">
                <a:latin typeface="Times New Roman"/>
                <a:cs typeface="Times New Roman"/>
              </a:rPr>
              <a:t>= unit </a:t>
            </a:r>
            <a:r>
              <a:rPr dirty="0" sz="1200">
                <a:latin typeface="Symbol"/>
                <a:cs typeface="Symbol"/>
              </a:rPr>
              <a:t></a:t>
            </a:r>
            <a:r>
              <a:rPr dirty="0" sz="1200">
                <a:latin typeface="Times New Roman"/>
                <a:cs typeface="Times New Roman"/>
              </a:rPr>
              <a:t> Polymer = </a:t>
            </a:r>
            <a:r>
              <a:rPr dirty="0" sz="1200" spc="5">
                <a:latin typeface="Times New Roman"/>
                <a:cs typeface="Times New Roman"/>
              </a:rPr>
              <a:t>many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units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term </a:t>
            </a:r>
            <a:r>
              <a:rPr dirty="0" sz="1200" b="1" i="1">
                <a:latin typeface="Times New Roman"/>
                <a:cs typeface="Times New Roman"/>
              </a:rPr>
              <a:t>polymer </a:t>
            </a:r>
            <a:r>
              <a:rPr dirty="0" sz="1200">
                <a:latin typeface="Times New Roman"/>
                <a:cs typeface="Times New Roman"/>
              </a:rPr>
              <a:t>denotes a </a:t>
            </a:r>
            <a:r>
              <a:rPr dirty="0" sz="1200" spc="-5">
                <a:latin typeface="Times New Roman"/>
                <a:cs typeface="Times New Roman"/>
              </a:rPr>
              <a:t>molecule </a:t>
            </a:r>
            <a:r>
              <a:rPr dirty="0" sz="1200">
                <a:latin typeface="Times New Roman"/>
                <a:cs typeface="Times New Roman"/>
              </a:rPr>
              <a:t>made up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repetition </a:t>
            </a:r>
            <a:r>
              <a:rPr dirty="0" sz="1200">
                <a:latin typeface="Times New Roman"/>
                <a:cs typeface="Times New Roman"/>
              </a:rPr>
              <a:t>of some </a:t>
            </a:r>
            <a:r>
              <a:rPr dirty="0" sz="1200" spc="5">
                <a:latin typeface="Times New Roman"/>
                <a:cs typeface="Times New Roman"/>
              </a:rPr>
              <a:t>simpler </a:t>
            </a:r>
            <a:r>
              <a:rPr dirty="0" sz="1200">
                <a:latin typeface="Times New Roman"/>
                <a:cs typeface="Times New Roman"/>
              </a:rPr>
              <a:t>unit,  the </a:t>
            </a:r>
            <a:r>
              <a:rPr dirty="0" sz="1200" b="1" i="1">
                <a:latin typeface="Times New Roman"/>
                <a:cs typeface="Times New Roman"/>
              </a:rPr>
              <a:t>monomer</a:t>
            </a:r>
            <a:r>
              <a:rPr dirty="0" sz="1200">
                <a:latin typeface="Times New Roman"/>
                <a:cs typeface="Times New Roman"/>
              </a:rPr>
              <a:t>. The </a:t>
            </a:r>
            <a:r>
              <a:rPr dirty="0" sz="1200" spc="-5">
                <a:latin typeface="Times New Roman"/>
                <a:cs typeface="Times New Roman"/>
              </a:rPr>
              <a:t>repeating </a:t>
            </a:r>
            <a:r>
              <a:rPr dirty="0" sz="1200">
                <a:latin typeface="Times New Roman"/>
                <a:cs typeface="Times New Roman"/>
              </a:rPr>
              <a:t>structure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usually based on a carbon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backbone.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Polymers </a:t>
            </a:r>
            <a:r>
              <a:rPr dirty="0" sz="1200">
                <a:latin typeface="Times New Roman"/>
                <a:cs typeface="Times New Roman"/>
              </a:rPr>
              <a:t>are found in </a:t>
            </a:r>
            <a:r>
              <a:rPr dirty="0" sz="1200" spc="-5">
                <a:latin typeface="Times New Roman"/>
                <a:cs typeface="Times New Roman"/>
              </a:rPr>
              <a:t>nature as </a:t>
            </a:r>
            <a:r>
              <a:rPr dirty="0" sz="1200">
                <a:latin typeface="Times New Roman"/>
                <a:cs typeface="Times New Roman"/>
              </a:rPr>
              <a:t>proteins, cellulose, silk or </a:t>
            </a:r>
            <a:r>
              <a:rPr dirty="0" sz="1200" spc="-5">
                <a:latin typeface="Times New Roman"/>
                <a:cs typeface="Times New Roman"/>
              </a:rPr>
              <a:t>synthesized </a:t>
            </a:r>
            <a:r>
              <a:rPr dirty="0" sz="1200">
                <a:latin typeface="Times New Roman"/>
                <a:cs typeface="Times New Roman"/>
              </a:rPr>
              <a:t>like  </a:t>
            </a:r>
            <a:r>
              <a:rPr dirty="0" sz="1200" spc="-5">
                <a:latin typeface="Times New Roman"/>
                <a:cs typeface="Times New Roman"/>
              </a:rPr>
              <a:t>polyethylene, </a:t>
            </a:r>
            <a:r>
              <a:rPr dirty="0" sz="1200">
                <a:latin typeface="Times New Roman"/>
                <a:cs typeface="Times New Roman"/>
              </a:rPr>
              <a:t>polystyrene </a:t>
            </a:r>
            <a:r>
              <a:rPr dirty="0" sz="1200" spc="-5">
                <a:latin typeface="Times New Roman"/>
                <a:cs typeface="Times New Roman"/>
              </a:rPr>
              <a:t>and nylon.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natural polymers can also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produced  synthetically such </a:t>
            </a:r>
            <a:r>
              <a:rPr dirty="0" sz="1200" spc="-5">
                <a:latin typeface="Times New Roman"/>
                <a:cs typeface="Times New Roman"/>
              </a:rPr>
              <a:t>as natural rubber (polyisoprene).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polymers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contain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carbon and hydrogen </a:t>
            </a:r>
            <a:r>
              <a:rPr dirty="0" sz="1200">
                <a:latin typeface="Times New Roman"/>
                <a:cs typeface="Times New Roman"/>
              </a:rPr>
              <a:t>(for </a:t>
            </a:r>
            <a:r>
              <a:rPr dirty="0" sz="1200" spc="-5">
                <a:latin typeface="Times New Roman"/>
                <a:cs typeface="Times New Roman"/>
              </a:rPr>
              <a:t>example,  polypropylene, polybutylene, polystyrene, and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polymethylpentene).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basic </a:t>
            </a:r>
            <a:r>
              <a:rPr dirty="0" sz="1200" spc="-5">
                <a:latin typeface="Times New Roman"/>
                <a:cs typeface="Times New Roman"/>
              </a:rPr>
              <a:t>makeup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polymers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carbon </a:t>
            </a:r>
            <a:r>
              <a:rPr dirty="0" sz="1200" spc="-5">
                <a:latin typeface="Times New Roman"/>
                <a:cs typeface="Times New Roman"/>
              </a:rPr>
              <a:t>and hydrogen, </a:t>
            </a:r>
            <a:r>
              <a:rPr dirty="0" sz="1200" spc="5">
                <a:latin typeface="Times New Roman"/>
                <a:cs typeface="Times New Roman"/>
              </a:rPr>
              <a:t>other  </a:t>
            </a:r>
            <a:r>
              <a:rPr dirty="0" sz="1200" spc="-5">
                <a:latin typeface="Times New Roman"/>
                <a:cs typeface="Times New Roman"/>
              </a:rPr>
              <a:t>elements can 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involved. Oxygen, </a:t>
            </a:r>
            <a:r>
              <a:rPr dirty="0" sz="1200">
                <a:latin typeface="Times New Roman"/>
                <a:cs typeface="Times New Roman"/>
              </a:rPr>
              <a:t>chlorine, </a:t>
            </a:r>
            <a:r>
              <a:rPr dirty="0" sz="1200" spc="-5">
                <a:latin typeface="Times New Roman"/>
                <a:cs typeface="Times New Roman"/>
              </a:rPr>
              <a:t>fluorine, nitrogen, </a:t>
            </a:r>
            <a:r>
              <a:rPr dirty="0" sz="1200">
                <a:latin typeface="Times New Roman"/>
                <a:cs typeface="Times New Roman"/>
              </a:rPr>
              <a:t>silicon,  phosphorous,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sulfur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elements </a:t>
            </a:r>
            <a:r>
              <a:rPr dirty="0" sz="1200">
                <a:latin typeface="Times New Roman"/>
                <a:cs typeface="Times New Roman"/>
              </a:rPr>
              <a:t>that are found in the </a:t>
            </a:r>
            <a:r>
              <a:rPr dirty="0" sz="1200" spc="-5">
                <a:latin typeface="Times New Roman"/>
                <a:cs typeface="Times New Roman"/>
              </a:rPr>
              <a:t>molecular makeup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polymers. Polyvinyl chloride (PVC) contains </a:t>
            </a:r>
            <a:r>
              <a:rPr dirty="0" sz="1200">
                <a:latin typeface="Times New Roman"/>
                <a:cs typeface="Times New Roman"/>
              </a:rPr>
              <a:t>chlorine. </a:t>
            </a:r>
            <a:r>
              <a:rPr dirty="0" sz="1200" spc="-5">
                <a:latin typeface="Times New Roman"/>
                <a:cs typeface="Times New Roman"/>
              </a:rPr>
              <a:t>Nylon contains nitrogen and  oxygen. </a:t>
            </a:r>
            <a:r>
              <a:rPr dirty="0" sz="1200">
                <a:latin typeface="Times New Roman"/>
                <a:cs typeface="Times New Roman"/>
              </a:rPr>
              <a:t>Teflon </a:t>
            </a:r>
            <a:r>
              <a:rPr dirty="0" sz="1200" spc="-5">
                <a:latin typeface="Times New Roman"/>
                <a:cs typeface="Times New Roman"/>
              </a:rPr>
              <a:t>contains fluorine. Polyesters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polycarbonates </a:t>
            </a:r>
            <a:r>
              <a:rPr dirty="0" sz="1200">
                <a:latin typeface="Times New Roman"/>
                <a:cs typeface="Times New Roman"/>
              </a:rPr>
              <a:t>contain </a:t>
            </a:r>
            <a:r>
              <a:rPr dirty="0" sz="1200" spc="-5">
                <a:latin typeface="Times New Roman"/>
                <a:cs typeface="Times New Roman"/>
              </a:rPr>
              <a:t>oxygen.  Vulcanized rubber and </a:t>
            </a:r>
            <a:r>
              <a:rPr dirty="0" sz="1200">
                <a:latin typeface="Times New Roman"/>
                <a:cs typeface="Times New Roman"/>
              </a:rPr>
              <a:t>thiokol </a:t>
            </a:r>
            <a:r>
              <a:rPr dirty="0" sz="1200" spc="-5">
                <a:latin typeface="Times New Roman"/>
                <a:cs typeface="Times New Roman"/>
              </a:rPr>
              <a:t>contain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sulfur.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6622160"/>
            <a:ext cx="283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.g.,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6982" y="6648068"/>
            <a:ext cx="264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1855" algn="l"/>
              </a:tabLst>
            </a:pPr>
            <a:r>
              <a:rPr dirty="0" sz="1000" spc="-25">
                <a:latin typeface="Times New Roman"/>
                <a:cs typeface="Times New Roman"/>
              </a:rPr>
              <a:t>m</a:t>
            </a:r>
            <a:r>
              <a:rPr dirty="0" sz="1000" spc="1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1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er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25">
                <a:latin typeface="Times New Roman"/>
                <a:cs typeface="Times New Roman"/>
              </a:rPr>
              <a:t>m</a:t>
            </a:r>
            <a:r>
              <a:rPr dirty="0" sz="1000" spc="1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1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1804" y="6819900"/>
            <a:ext cx="1583690" cy="8597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72229" y="6841489"/>
            <a:ext cx="1580514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7655813"/>
            <a:ext cx="5300980" cy="2080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2630">
              <a:lnSpc>
                <a:spcPts val="1420"/>
              </a:lnSpc>
              <a:spcBef>
                <a:spcPts val="100"/>
              </a:spcBef>
              <a:tabLst>
                <a:tab pos="263398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Polyethylene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(PE)	Poly(vinyl chloride)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(PVC)</a:t>
            </a:r>
            <a:endParaRPr sz="1200">
              <a:latin typeface="Times New Roman"/>
              <a:cs typeface="Times New Roman"/>
            </a:endParaRPr>
          </a:p>
          <a:p>
            <a:pPr marL="715010">
              <a:lnSpc>
                <a:spcPts val="940"/>
              </a:lnSpc>
            </a:pPr>
            <a:r>
              <a:rPr dirty="0" sz="800" spc="-5">
                <a:latin typeface="Times New Roman"/>
                <a:cs typeface="Times New Roman"/>
              </a:rPr>
              <a:t>[Fig. 14.2, Materials Science </a:t>
            </a:r>
            <a:r>
              <a:rPr dirty="0" sz="800">
                <a:latin typeface="Times New Roman"/>
                <a:cs typeface="Times New Roman"/>
              </a:rPr>
              <a:t>&amp; </a:t>
            </a:r>
            <a:r>
              <a:rPr dirty="0" sz="800" spc="-5">
                <a:latin typeface="Times New Roman"/>
                <a:cs typeface="Times New Roman"/>
              </a:rPr>
              <a:t>Engineering: </a:t>
            </a:r>
            <a:r>
              <a:rPr dirty="0" sz="800">
                <a:latin typeface="Times New Roman"/>
                <a:cs typeface="Times New Roman"/>
              </a:rPr>
              <a:t>an </a:t>
            </a:r>
            <a:r>
              <a:rPr dirty="0" sz="800" spc="-5">
                <a:latin typeface="Times New Roman"/>
                <a:cs typeface="Times New Roman"/>
              </a:rPr>
              <a:t>introduction, </a:t>
            </a:r>
            <a:r>
              <a:rPr dirty="0" sz="800" spc="-10">
                <a:latin typeface="Times New Roman"/>
                <a:cs typeface="Times New Roman"/>
              </a:rPr>
              <a:t>W. </a:t>
            </a:r>
            <a:r>
              <a:rPr dirty="0" sz="800" spc="-5">
                <a:latin typeface="Times New Roman"/>
                <a:cs typeface="Times New Roman"/>
              </a:rPr>
              <a:t>D. Callister, 6e, </a:t>
            </a:r>
            <a:r>
              <a:rPr dirty="0" sz="800" spc="-10">
                <a:latin typeface="Times New Roman"/>
                <a:cs typeface="Times New Roman"/>
              </a:rPr>
              <a:t>Wiley,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2003]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polymers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having </a:t>
            </a:r>
            <a:r>
              <a:rPr dirty="0" sz="1200" spc="-5">
                <a:latin typeface="Times New Roman"/>
                <a:cs typeface="Times New Roman"/>
              </a:rPr>
              <a:t>carbon backbones, have </a:t>
            </a:r>
            <a:r>
              <a:rPr dirty="0" sz="1200">
                <a:latin typeface="Times New Roman"/>
                <a:cs typeface="Times New Roman"/>
              </a:rPr>
              <a:t>silicon  or phosphorous </a:t>
            </a:r>
            <a:r>
              <a:rPr dirty="0" sz="1200" spc="-5">
                <a:latin typeface="Times New Roman"/>
                <a:cs typeface="Times New Roman"/>
              </a:rPr>
              <a:t>backbones. These are considered inorganic polymers. </a:t>
            </a:r>
            <a:r>
              <a:rPr dirty="0" sz="1200">
                <a:latin typeface="Times New Roman"/>
                <a:cs typeface="Times New Roman"/>
              </a:rPr>
              <a:t>One of the most  </a:t>
            </a:r>
            <a:r>
              <a:rPr dirty="0" sz="1200" spc="-5">
                <a:latin typeface="Times New Roman"/>
                <a:cs typeface="Times New Roman"/>
              </a:rPr>
              <a:t>famous silicon-based polymers is </a:t>
            </a:r>
            <a:r>
              <a:rPr dirty="0" sz="1200">
                <a:latin typeface="Times New Roman"/>
                <a:cs typeface="Times New Roman"/>
              </a:rPr>
              <a:t>Silly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Putty</a:t>
            </a:r>
            <a:r>
              <a:rPr dirty="0" baseline="38194" sz="1200">
                <a:latin typeface="Times New Roman"/>
                <a:cs typeface="Times New Roman"/>
              </a:rPr>
              <a:t>TM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Single polymer molecules </a:t>
            </a:r>
            <a:r>
              <a:rPr dirty="0" sz="1200">
                <a:latin typeface="Times New Roman"/>
                <a:cs typeface="Times New Roman"/>
              </a:rPr>
              <a:t>typically have molecular </a:t>
            </a:r>
            <a:r>
              <a:rPr dirty="0" sz="1200" spc="-5">
                <a:latin typeface="Times New Roman"/>
                <a:cs typeface="Times New Roman"/>
              </a:rPr>
              <a:t>weights between </a:t>
            </a:r>
            <a:r>
              <a:rPr dirty="0" sz="1200">
                <a:latin typeface="Times New Roman"/>
                <a:cs typeface="Times New Roman"/>
              </a:rPr>
              <a:t>10,000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1,000,000 </a:t>
            </a:r>
            <a:r>
              <a:rPr dirty="0" sz="1200" spc="-5">
                <a:latin typeface="Times New Roman"/>
                <a:cs typeface="Times New Roman"/>
              </a:rPr>
              <a:t>g/mol, </a:t>
            </a:r>
            <a:r>
              <a:rPr dirty="0" sz="1200">
                <a:latin typeface="Times New Roman"/>
                <a:cs typeface="Times New Roman"/>
              </a:rPr>
              <a:t>that can be more than 2,000 </a:t>
            </a:r>
            <a:r>
              <a:rPr dirty="0" sz="1200" spc="-5">
                <a:latin typeface="Times New Roman"/>
                <a:cs typeface="Times New Roman"/>
              </a:rPr>
              <a:t>repeating </a:t>
            </a:r>
            <a:r>
              <a:rPr dirty="0" sz="1200">
                <a:latin typeface="Times New Roman"/>
                <a:cs typeface="Times New Roman"/>
              </a:rPr>
              <a:t>units depending on the  </a:t>
            </a:r>
            <a:r>
              <a:rPr dirty="0" sz="1200" spc="-5">
                <a:latin typeface="Times New Roman"/>
                <a:cs typeface="Times New Roman"/>
              </a:rPr>
              <a:t>polymer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structure!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e.g.,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045209"/>
            <a:ext cx="5240655" cy="19932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988060">
              <a:lnSpc>
                <a:spcPct val="153300"/>
              </a:lnSpc>
              <a:spcBef>
                <a:spcPts val="100"/>
              </a:spcBef>
              <a:tabLst>
                <a:tab pos="2599055" algn="l"/>
              </a:tabLst>
            </a:pPr>
            <a:r>
              <a:rPr dirty="0" sz="1200" spc="-5">
                <a:latin typeface="Times New Roman"/>
                <a:cs typeface="Times New Roman"/>
              </a:rPr>
              <a:t>typical </a:t>
            </a:r>
            <a:r>
              <a:rPr dirty="0" sz="1200">
                <a:latin typeface="Times New Roman"/>
                <a:cs typeface="Times New Roman"/>
              </a:rPr>
              <a:t>molecular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Symbol"/>
                <a:cs typeface="Symbol"/>
              </a:rPr>
              <a:t></a:t>
            </a:r>
            <a:r>
              <a:rPr dirty="0" sz="1200">
                <a:latin typeface="Times New Roman"/>
                <a:cs typeface="Times New Roman"/>
              </a:rPr>
              <a:t> 300,000 </a:t>
            </a:r>
            <a:r>
              <a:rPr dirty="0" sz="1200">
                <a:latin typeface="Symbol"/>
                <a:cs typeface="Symbol"/>
              </a:rPr>
              <a:t></a:t>
            </a:r>
            <a:r>
              <a:rPr dirty="0" sz="1200">
                <a:latin typeface="Times New Roman"/>
                <a:cs typeface="Times New Roman"/>
              </a:rPr>
              <a:t> 21,000 C </a:t>
            </a:r>
            <a:r>
              <a:rPr dirty="0" sz="1200" spc="-5">
                <a:latin typeface="Times New Roman"/>
                <a:cs typeface="Times New Roman"/>
              </a:rPr>
              <a:t>atoms/mol  typical chain length  </a:t>
            </a:r>
            <a:r>
              <a:rPr dirty="0" sz="1200">
                <a:latin typeface="Symbol"/>
                <a:cs typeface="Symbol"/>
              </a:rPr>
              <a:t>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2700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nm,	</a:t>
            </a:r>
            <a:r>
              <a:rPr dirty="0" sz="1200" spc="-5">
                <a:latin typeface="Times New Roman"/>
                <a:cs typeface="Times New Roman"/>
              </a:rPr>
              <a:t>typical </a:t>
            </a:r>
            <a:r>
              <a:rPr dirty="0" sz="1200">
                <a:latin typeface="Times New Roman"/>
                <a:cs typeface="Times New Roman"/>
              </a:rPr>
              <a:t>diameter </a:t>
            </a:r>
            <a:r>
              <a:rPr dirty="0" sz="1200">
                <a:latin typeface="Symbol"/>
                <a:cs typeface="Symbol"/>
              </a:rPr>
              <a:t></a:t>
            </a:r>
            <a:r>
              <a:rPr dirty="0" sz="1200">
                <a:latin typeface="Times New Roman"/>
                <a:cs typeface="Times New Roman"/>
              </a:rPr>
              <a:t> 0.3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repeating </a:t>
            </a:r>
            <a:r>
              <a:rPr dirty="0" sz="1200" spc="-5">
                <a:latin typeface="Times New Roman"/>
                <a:cs typeface="Times New Roman"/>
              </a:rPr>
              <a:t>structure results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large chainlike molecules.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notation, the </a:t>
            </a:r>
            <a:r>
              <a:rPr dirty="0" sz="1200" spc="-5">
                <a:latin typeface="Times New Roman"/>
                <a:cs typeface="Times New Roman"/>
              </a:rPr>
              <a:t>repeating  </a:t>
            </a:r>
            <a:r>
              <a:rPr dirty="0" sz="1200">
                <a:latin typeface="Times New Roman"/>
                <a:cs typeface="Times New Roman"/>
              </a:rPr>
              <a:t>unit or monomer </a:t>
            </a:r>
            <a:r>
              <a:rPr dirty="0" sz="1200" spc="-5">
                <a:latin typeface="Times New Roman"/>
                <a:cs typeface="Times New Roman"/>
              </a:rPr>
              <a:t>is included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of repeating units per polymer </a:t>
            </a:r>
            <a:r>
              <a:rPr dirty="0" sz="1200" spc="-5">
                <a:latin typeface="Times New Roman"/>
                <a:cs typeface="Times New Roman"/>
              </a:rPr>
              <a:t>chain,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e.g., </a:t>
            </a:r>
            <a:r>
              <a:rPr dirty="0" sz="1200" spc="-5">
                <a:latin typeface="Times New Roman"/>
                <a:cs typeface="Times New Roman"/>
              </a:rPr>
              <a:t>Poly(vinyl </a:t>
            </a:r>
            <a:r>
              <a:rPr dirty="0" sz="1200">
                <a:latin typeface="Times New Roman"/>
                <a:cs typeface="Times New Roman"/>
              </a:rPr>
              <a:t>chloride)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(PVC)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76133" y="3225247"/>
            <a:ext cx="2451219" cy="956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63126" y="3500246"/>
            <a:ext cx="829845" cy="680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51761" y="4470019"/>
            <a:ext cx="425958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[Materials </a:t>
            </a:r>
            <a:r>
              <a:rPr dirty="0" sz="700">
                <a:latin typeface="Times New Roman"/>
                <a:cs typeface="Times New Roman"/>
              </a:rPr>
              <a:t>by </a:t>
            </a:r>
            <a:r>
              <a:rPr dirty="0" sz="700" spc="-5">
                <a:latin typeface="Times New Roman"/>
                <a:cs typeface="Times New Roman"/>
              </a:rPr>
              <a:t>Design, Dept. </a:t>
            </a:r>
            <a:r>
              <a:rPr dirty="0" sz="700">
                <a:latin typeface="Times New Roman"/>
                <a:cs typeface="Times New Roman"/>
              </a:rPr>
              <a:t>of Mat. </a:t>
            </a:r>
            <a:r>
              <a:rPr dirty="0" sz="700" spc="-10">
                <a:latin typeface="Times New Roman"/>
                <a:cs typeface="Times New Roman"/>
              </a:rPr>
              <a:t>Sci. </a:t>
            </a:r>
            <a:r>
              <a:rPr dirty="0" sz="700" spc="-5">
                <a:latin typeface="Times New Roman"/>
                <a:cs typeface="Times New Roman"/>
              </a:rPr>
              <a:t>Eng., Cornell Univ.,</a:t>
            </a:r>
            <a:r>
              <a:rPr dirty="0" sz="700" spc="55">
                <a:latin typeface="Times New Roman"/>
                <a:cs typeface="Times New Roman"/>
              </a:rPr>
              <a:t> </a:t>
            </a:r>
            <a:r>
              <a:rPr dirty="0" u="sng" sz="7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5"/>
              </a:rPr>
              <a:t>http://www.mse.cornell.edu/courses/engri111/</a:t>
            </a:r>
            <a:r>
              <a:rPr dirty="0" sz="700" spc="-5">
                <a:latin typeface="Times New Roman"/>
                <a:cs typeface="Times New Roman"/>
                <a:hlinkClick r:id="rId5"/>
              </a:rPr>
              <a:t>, </a:t>
            </a:r>
            <a:r>
              <a:rPr dirty="0" sz="700" spc="-5">
                <a:latin typeface="Times New Roman"/>
                <a:cs typeface="Times New Roman"/>
              </a:rPr>
              <a:t>2/2/2007]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29080" y="4918074"/>
            <a:ext cx="4332605" cy="1269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Nomenclature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ةيمستلا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Monomer-based naming: Monomer name comes 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word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“poly”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433195">
              <a:lnSpc>
                <a:spcPct val="100000"/>
              </a:lnSpc>
              <a:tabLst>
                <a:tab pos="2346960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433195">
              <a:lnSpc>
                <a:spcPct val="100000"/>
              </a:lnSpc>
              <a:tabLst>
                <a:tab pos="184277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e.g.</a:t>
            </a:r>
            <a:r>
              <a:rPr dirty="0" sz="1200" spc="-5">
                <a:latin typeface="Times New Roman"/>
                <a:cs typeface="Times New Roman"/>
              </a:rPr>
              <a:t>,	ethylene </a:t>
            </a:r>
            <a:r>
              <a:rPr dirty="0" sz="1200">
                <a:latin typeface="Symbol"/>
                <a:cs typeface="Symbol"/>
              </a:rPr>
              <a:t>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polyethylene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6329552"/>
            <a:ext cx="2966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monomer name </a:t>
            </a:r>
            <a:r>
              <a:rPr dirty="0" sz="1200">
                <a:latin typeface="Times New Roman"/>
                <a:cs typeface="Times New Roman"/>
              </a:rPr>
              <a:t>contains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than one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word: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15992" y="6329552"/>
            <a:ext cx="1761489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Monomer name is </a:t>
            </a:r>
            <a:r>
              <a:rPr dirty="0" sz="1200">
                <a:latin typeface="Times New Roman"/>
                <a:cs typeface="Times New Roman"/>
              </a:rPr>
              <a:t>written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parenthesis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9779" y="6855332"/>
            <a:ext cx="2522855" cy="57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8030" algn="l"/>
                <a:tab pos="1094105" algn="l"/>
              </a:tabLst>
            </a:pPr>
            <a:r>
              <a:rPr dirty="0" sz="1200" spc="-5">
                <a:latin typeface="Times New Roman"/>
                <a:cs typeface="Times New Roman"/>
              </a:rPr>
              <a:t>poly(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e.g.,	</a:t>
            </a:r>
            <a:r>
              <a:rPr dirty="0" sz="1200" spc="-5">
                <a:latin typeface="Times New Roman"/>
                <a:cs typeface="Times New Roman"/>
              </a:rPr>
              <a:t>acrylic acid </a:t>
            </a:r>
            <a:r>
              <a:rPr dirty="0" sz="1200">
                <a:latin typeface="Symbol"/>
                <a:cs typeface="Symbol"/>
              </a:rPr>
              <a:t>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poly(acrylic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0520" y="4002150"/>
            <a:ext cx="474345" cy="30416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95"/>
              </a:spcBef>
            </a:pPr>
            <a:r>
              <a:rPr dirty="0" sz="1000" spc="-5">
                <a:latin typeface="Tahoma"/>
                <a:cs typeface="Tahoma"/>
              </a:rPr>
              <a:t>Pol</a:t>
            </a:r>
            <a:r>
              <a:rPr dirty="0" sz="1000" spc="-10">
                <a:latin typeface="Tahoma"/>
                <a:cs typeface="Tahoma"/>
              </a:rPr>
              <a:t>y</a:t>
            </a:r>
            <a:r>
              <a:rPr dirty="0" sz="1000" spc="-5">
                <a:latin typeface="Tahoma"/>
                <a:cs typeface="Tahoma"/>
              </a:rPr>
              <a:t>mer  </a:t>
            </a:r>
            <a:r>
              <a:rPr dirty="0" sz="1000" spc="-5">
                <a:latin typeface="Tahoma"/>
                <a:cs typeface="Tahoma"/>
              </a:rPr>
              <a:t>Chains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12035" y="4220082"/>
            <a:ext cx="25196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33270" algn="l"/>
              </a:tabLst>
            </a:pPr>
            <a:r>
              <a:rPr dirty="0" sz="1000" spc="-5">
                <a:latin typeface="Tahoma"/>
                <a:cs typeface="Tahoma"/>
              </a:rPr>
              <a:t>Chemi</a:t>
            </a:r>
            <a:r>
              <a:rPr dirty="0" sz="1000" spc="-10">
                <a:latin typeface="Tahoma"/>
                <a:cs typeface="Tahoma"/>
              </a:rPr>
              <a:t>c</a:t>
            </a:r>
            <a:r>
              <a:rPr dirty="0" sz="1000" spc="-5">
                <a:latin typeface="Tahoma"/>
                <a:cs typeface="Tahoma"/>
              </a:rPr>
              <a:t>al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St</a:t>
            </a:r>
            <a:r>
              <a:rPr dirty="0" sz="1000" spc="5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uc</a:t>
            </a:r>
            <a:r>
              <a:rPr dirty="0" sz="1000" spc="-5">
                <a:latin typeface="Tahoma"/>
                <a:cs typeface="Tahoma"/>
              </a:rPr>
              <a:t>t</a:t>
            </a:r>
            <a:r>
              <a:rPr dirty="0" sz="1000" spc="-10">
                <a:latin typeface="Tahoma"/>
                <a:cs typeface="Tahoma"/>
              </a:rPr>
              <a:t>ur</a:t>
            </a:r>
            <a:r>
              <a:rPr dirty="0" sz="1000" spc="-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baseline="5555" sz="1500" spc="-15">
                <a:latin typeface="Tahoma"/>
                <a:cs typeface="Tahoma"/>
              </a:rPr>
              <a:t>N</a:t>
            </a:r>
            <a:r>
              <a:rPr dirty="0" baseline="5555" sz="1500" spc="-7">
                <a:latin typeface="Tahoma"/>
                <a:cs typeface="Tahoma"/>
              </a:rPr>
              <a:t>ot</a:t>
            </a:r>
            <a:r>
              <a:rPr dirty="0" baseline="5555" sz="1500">
                <a:latin typeface="Tahoma"/>
                <a:cs typeface="Tahoma"/>
              </a:rPr>
              <a:t>a</a:t>
            </a:r>
            <a:r>
              <a:rPr dirty="0" baseline="5555" sz="1500" spc="-7">
                <a:latin typeface="Tahoma"/>
                <a:cs typeface="Tahoma"/>
              </a:rPr>
              <a:t>tion</a:t>
            </a:r>
            <a:endParaRPr baseline="5555"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048258"/>
            <a:ext cx="5287645" cy="835660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u="heavy" sz="12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Physical </a:t>
            </a:r>
            <a:r>
              <a:rPr dirty="0" u="heavy" sz="12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 </a:t>
            </a:r>
            <a:r>
              <a:rPr dirty="0" u="heavy" sz="12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Polymers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85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5">
                <a:latin typeface="Times New Roman"/>
                <a:cs typeface="Times New Roman"/>
              </a:rPr>
              <a:t>Composed </a:t>
            </a:r>
            <a:r>
              <a:rPr dirty="0" sz="1200">
                <a:latin typeface="Times New Roman"/>
                <a:cs typeface="Times New Roman"/>
              </a:rPr>
              <a:t>of very large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molecules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modulus of </a:t>
            </a:r>
            <a:r>
              <a:rPr dirty="0" sz="1200" spc="-5">
                <a:latin typeface="Times New Roman"/>
                <a:cs typeface="Times New Roman"/>
              </a:rPr>
              <a:t>elasticity </a:t>
            </a:r>
            <a:r>
              <a:rPr dirty="0" sz="1200">
                <a:latin typeface="Times New Roman"/>
                <a:cs typeface="Times New Roman"/>
              </a:rPr>
              <a:t>(low </a:t>
            </a:r>
            <a:r>
              <a:rPr dirty="0" sz="1200" spc="-5">
                <a:latin typeface="Times New Roman"/>
                <a:cs typeface="Times New Roman"/>
              </a:rPr>
              <a:t>stiffness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40">
                <a:latin typeface="Times New Roman"/>
                <a:cs typeface="Times New Roman"/>
              </a:rPr>
              <a:t>تبلاص)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tensile </a:t>
            </a:r>
            <a:r>
              <a:rPr dirty="0" sz="1200" spc="-180">
                <a:latin typeface="Times New Roman"/>
                <a:cs typeface="Times New Roman"/>
              </a:rPr>
              <a:t>ذش </a:t>
            </a:r>
            <a:r>
              <a:rPr dirty="0" sz="1200" spc="-5">
                <a:latin typeface="Times New Roman"/>
                <a:cs typeface="Times New Roman"/>
              </a:rPr>
              <a:t>and compressive strengths </a:t>
            </a:r>
            <a:r>
              <a:rPr dirty="0" sz="1200" spc="-240">
                <a:latin typeface="Times New Roman"/>
                <a:cs typeface="Times New Roman"/>
              </a:rPr>
              <a:t>طبغضنا</a:t>
            </a:r>
            <a:r>
              <a:rPr dirty="0" sz="1200" spc="-180">
                <a:latin typeface="Times New Roman"/>
                <a:cs typeface="Times New Roman"/>
              </a:rPr>
              <a:t> </a:t>
            </a:r>
            <a:r>
              <a:rPr dirty="0" sz="1200" spc="-215">
                <a:latin typeface="Times New Roman"/>
                <a:cs typeface="Times New Roman"/>
              </a:rPr>
              <a:t>ةىق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1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crystalline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semi-crystalline </a:t>
            </a:r>
            <a:r>
              <a:rPr dirty="0" sz="1200">
                <a:latin typeface="Times New Roman"/>
                <a:cs typeface="Times New Roman"/>
              </a:rPr>
              <a:t>structure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5">
                <a:latin typeface="Times New Roman"/>
                <a:cs typeface="Times New Roman"/>
              </a:rPr>
              <a:t>Deformation is </a:t>
            </a:r>
            <a:r>
              <a:rPr dirty="0" sz="1200">
                <a:latin typeface="Times New Roman"/>
                <a:cs typeface="Times New Roman"/>
              </a:rPr>
              <a:t>very sensitive 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temperature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thermal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electrical conductivity(good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insulator)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05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5">
                <a:latin typeface="Times New Roman"/>
                <a:cs typeface="Times New Roman"/>
              </a:rPr>
              <a:t>Creep </a:t>
            </a:r>
            <a:r>
              <a:rPr dirty="0" sz="1200" spc="-260">
                <a:latin typeface="Times New Roman"/>
                <a:cs typeface="Times New Roman"/>
              </a:rPr>
              <a:t>فحص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room </a:t>
            </a:r>
            <a:r>
              <a:rPr dirty="0" sz="1200" spc="-5">
                <a:latin typeface="Times New Roman"/>
                <a:cs typeface="Times New Roman"/>
              </a:rPr>
              <a:t>temperatures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5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temperatures </a:t>
            </a:r>
            <a:r>
              <a:rPr dirty="0" sz="1200">
                <a:latin typeface="Times New Roman"/>
                <a:cs typeface="Times New Roman"/>
              </a:rPr>
              <a:t>make </a:t>
            </a:r>
            <a:r>
              <a:rPr dirty="0" sz="1200" spc="-5">
                <a:latin typeface="Times New Roman"/>
                <a:cs typeface="Times New Roman"/>
              </a:rPr>
              <a:t>plastics </a:t>
            </a:r>
            <a:r>
              <a:rPr dirty="0" sz="1200">
                <a:latin typeface="Times New Roman"/>
                <a:cs typeface="Times New Roman"/>
              </a:rPr>
              <a:t>brittle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85">
                <a:latin typeface="Times New Roman"/>
                <a:cs typeface="Times New Roman"/>
              </a:rPr>
              <a:t>تشه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95605" algn="l"/>
              </a:tabLst>
            </a:pPr>
            <a:r>
              <a:rPr dirty="0" sz="1200" spc="-5">
                <a:latin typeface="Times New Roman"/>
                <a:cs typeface="Times New Roman"/>
              </a:rPr>
              <a:t>Plastic deformation </a:t>
            </a:r>
            <a:r>
              <a:rPr dirty="0" sz="1200" spc="-235">
                <a:latin typeface="Times New Roman"/>
                <a:cs typeface="Times New Roman"/>
              </a:rPr>
              <a:t>ٌشي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spc="-295">
                <a:latin typeface="Times New Roman"/>
                <a:cs typeface="Times New Roman"/>
              </a:rPr>
              <a:t>هىشت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Advantages </a:t>
            </a:r>
            <a:r>
              <a:rPr dirty="0" u="heavy" sz="12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Polymers </a:t>
            </a:r>
            <a:r>
              <a:rPr dirty="0" u="heavy" sz="12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(over </a:t>
            </a:r>
            <a:r>
              <a:rPr dirty="0" u="heavy" sz="12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metals </a:t>
            </a:r>
            <a:r>
              <a:rPr dirty="0" u="heavy" sz="12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ceramics)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density </a:t>
            </a:r>
            <a:r>
              <a:rPr dirty="0" sz="1200" spc="-5">
                <a:latin typeface="Times New Roman"/>
                <a:cs typeface="Times New Roman"/>
              </a:rPr>
              <a:t>(specific </a:t>
            </a:r>
            <a:r>
              <a:rPr dirty="0" sz="1200">
                <a:latin typeface="Times New Roman"/>
                <a:cs typeface="Times New Roman"/>
              </a:rPr>
              <a:t>gravity = 1.0 – 1.4) (7.85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steel)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Corrosion resistance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Easy to </a:t>
            </a:r>
            <a:r>
              <a:rPr dirty="0" sz="1200" spc="-5">
                <a:latin typeface="Times New Roman"/>
                <a:cs typeface="Times New Roman"/>
              </a:rPr>
              <a:t>manufacture, </a:t>
            </a:r>
            <a:r>
              <a:rPr dirty="0" sz="1200">
                <a:latin typeface="Times New Roman"/>
                <a:cs typeface="Times New Roman"/>
              </a:rPr>
              <a:t>easy to </a:t>
            </a:r>
            <a:r>
              <a:rPr dirty="0" sz="1200" spc="-5">
                <a:latin typeface="Times New Roman"/>
                <a:cs typeface="Times New Roman"/>
              </a:rPr>
              <a:t>make complex shapes </a:t>
            </a:r>
            <a:r>
              <a:rPr dirty="0" sz="1200">
                <a:latin typeface="Times New Roman"/>
                <a:cs typeface="Times New Roman"/>
              </a:rPr>
              <a:t>(low </a:t>
            </a:r>
            <a:r>
              <a:rPr dirty="0" sz="1200" spc="-5">
                <a:latin typeface="Times New Roman"/>
                <a:cs typeface="Times New Roman"/>
              </a:rPr>
              <a:t>temperature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shape)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Electrical insulation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thermal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conductivity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finishing </a:t>
            </a:r>
            <a:r>
              <a:rPr dirty="0" sz="1200" spc="-5">
                <a:latin typeface="Times New Roman"/>
                <a:cs typeface="Times New Roman"/>
              </a:rPr>
              <a:t>cost </a:t>
            </a:r>
            <a:r>
              <a:rPr dirty="0" sz="1200">
                <a:latin typeface="Times New Roman"/>
                <a:cs typeface="Times New Roman"/>
              </a:rPr>
              <a:t>(no </a:t>
            </a:r>
            <a:r>
              <a:rPr dirty="0" sz="1200" spc="-5">
                <a:latin typeface="Times New Roman"/>
                <a:cs typeface="Times New Roman"/>
              </a:rPr>
              <a:t>painting)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Toughness </a:t>
            </a:r>
            <a:r>
              <a:rPr dirty="0" sz="1200" spc="-240">
                <a:latin typeface="Times New Roman"/>
                <a:cs typeface="Times New Roman"/>
              </a:rPr>
              <a:t>تبلاص, </a:t>
            </a:r>
            <a:r>
              <a:rPr dirty="0" sz="1200" spc="-5">
                <a:latin typeface="Times New Roman"/>
                <a:cs typeface="Times New Roman"/>
              </a:rPr>
              <a:t>ductility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375">
                <a:latin typeface="Times New Roman"/>
                <a:cs typeface="Times New Roman"/>
              </a:rPr>
              <a:t>تنىين</a:t>
            </a:r>
            <a:endParaRPr sz="1200">
              <a:latin typeface="Times New Roman"/>
              <a:cs typeface="Times New Roman"/>
            </a:endParaRPr>
          </a:p>
          <a:p>
            <a:pPr marL="469265" marR="194310" indent="-228600">
              <a:lnSpc>
                <a:spcPts val="1370"/>
              </a:lnSpc>
              <a:spcBef>
                <a:spcPts val="7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Optics </a:t>
            </a:r>
            <a:r>
              <a:rPr dirty="0" sz="1200">
                <a:latin typeface="Times New Roman"/>
                <a:cs typeface="Times New Roman"/>
              </a:rPr>
              <a:t>(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transparent </a:t>
            </a:r>
            <a:r>
              <a:rPr dirty="0" sz="1200" spc="-434">
                <a:latin typeface="Times New Roman"/>
                <a:cs typeface="Times New Roman"/>
              </a:rPr>
              <a:t>تفبفش)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(preferred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glass because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light </a:t>
            </a:r>
            <a:r>
              <a:rPr dirty="0" sz="1200">
                <a:latin typeface="Times New Roman"/>
                <a:cs typeface="Times New Roman"/>
              </a:rPr>
              <a:t>weight  </a:t>
            </a:r>
            <a:r>
              <a:rPr dirty="0" sz="1200" spc="-5">
                <a:latin typeface="Times New Roman"/>
                <a:cs typeface="Times New Roman"/>
              </a:rPr>
              <a:t>and toughness) (aircraft windows are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plastics)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Disadvantages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Polymers (relative to metals </a:t>
            </a:r>
            <a:r>
              <a:rPr dirty="0" u="heavy" sz="12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dirty="0" u="heavy" sz="1200" spc="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ceramics)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use </a:t>
            </a:r>
            <a:r>
              <a:rPr dirty="0" sz="1200" spc="-5">
                <a:latin typeface="Times New Roman"/>
                <a:cs typeface="Times New Roman"/>
              </a:rPr>
              <a:t>temperature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Time-temperature </a:t>
            </a:r>
            <a:r>
              <a:rPr dirty="0" sz="1200">
                <a:latin typeface="Times New Roman"/>
                <a:cs typeface="Times New Roman"/>
              </a:rPr>
              <a:t>dependence of</a:t>
            </a:r>
            <a:r>
              <a:rPr dirty="0" sz="1200" spc="-5">
                <a:latin typeface="Times New Roman"/>
                <a:cs typeface="Times New Roman"/>
              </a:rPr>
              <a:t> properties.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stiffness </a:t>
            </a:r>
            <a:r>
              <a:rPr dirty="0" sz="1200" spc="-285">
                <a:latin typeface="Times New Roman"/>
                <a:cs typeface="Times New Roman"/>
              </a:rPr>
              <a:t>تبلاص </a:t>
            </a:r>
            <a:r>
              <a:rPr dirty="0" sz="1200">
                <a:latin typeface="Times New Roman"/>
                <a:cs typeface="Times New Roman"/>
              </a:rPr>
              <a:t>(Modulus, E </a:t>
            </a:r>
            <a:r>
              <a:rPr dirty="0" sz="1200">
                <a:latin typeface="Symbol"/>
                <a:cs typeface="Symbol"/>
              </a:rPr>
              <a:t></a:t>
            </a:r>
            <a:r>
              <a:rPr dirty="0" sz="1200">
                <a:latin typeface="Times New Roman"/>
                <a:cs typeface="Times New Roman"/>
              </a:rPr>
              <a:t> E of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metal/100)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strength (strength </a:t>
            </a:r>
            <a:r>
              <a:rPr dirty="0" sz="1200">
                <a:latin typeface="Times New Roman"/>
                <a:cs typeface="Times New Roman"/>
              </a:rPr>
              <a:t>might be </a:t>
            </a:r>
            <a:r>
              <a:rPr dirty="0" sz="1200" spc="-5">
                <a:latin typeface="Times New Roman"/>
                <a:cs typeface="Times New Roman"/>
              </a:rPr>
              <a:t>improved </a:t>
            </a:r>
            <a:r>
              <a:rPr dirty="0" sz="1200">
                <a:latin typeface="Times New Roman"/>
                <a:cs typeface="Times New Roman"/>
              </a:rPr>
              <a:t>using composite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structures)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Fatigue </a:t>
            </a:r>
            <a:r>
              <a:rPr dirty="0" sz="1200">
                <a:latin typeface="Times New Roman"/>
                <a:cs typeface="Times New Roman"/>
              </a:rPr>
              <a:t>sensitivity </a:t>
            </a:r>
            <a:r>
              <a:rPr dirty="0" sz="1200" spc="-145">
                <a:latin typeface="Times New Roman"/>
                <a:cs typeface="Times New Roman"/>
              </a:rPr>
              <a:t>دبهجلان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345">
                <a:latin typeface="Times New Roman"/>
                <a:cs typeface="Times New Roman"/>
              </a:rPr>
              <a:t>تسبسح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swell </a:t>
            </a:r>
            <a:r>
              <a:rPr dirty="0" sz="1200" spc="-320">
                <a:latin typeface="Times New Roman"/>
                <a:cs typeface="Times New Roman"/>
              </a:rPr>
              <a:t>ىخضت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water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Toxicity </a:t>
            </a:r>
            <a:r>
              <a:rPr dirty="0" sz="1200" spc="-265">
                <a:latin typeface="Times New Roman"/>
                <a:cs typeface="Times New Roman"/>
              </a:rPr>
              <a:t>وبس, </a:t>
            </a:r>
            <a:r>
              <a:rPr dirty="0" sz="1200" spc="-5">
                <a:latin typeface="Times New Roman"/>
                <a:cs typeface="Times New Roman"/>
              </a:rPr>
              <a:t>flammability </a:t>
            </a:r>
            <a:r>
              <a:rPr dirty="0" sz="1200" spc="-280">
                <a:latin typeface="Times New Roman"/>
                <a:cs typeface="Times New Roman"/>
              </a:rPr>
              <a:t>لبعتشلان</a:t>
            </a:r>
            <a:r>
              <a:rPr dirty="0" sz="1200" spc="-270">
                <a:latin typeface="Times New Roman"/>
                <a:cs typeface="Times New Roman"/>
              </a:rPr>
              <a:t> </a:t>
            </a:r>
            <a:r>
              <a:rPr dirty="0" sz="1200" spc="-335">
                <a:latin typeface="Times New Roman"/>
                <a:cs typeface="Times New Roman"/>
              </a:rPr>
              <a:t>مببق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Solvent </a:t>
            </a:r>
            <a:r>
              <a:rPr dirty="0" sz="1200" spc="-125">
                <a:latin typeface="Times New Roman"/>
                <a:cs typeface="Times New Roman"/>
              </a:rPr>
              <a:t>sensitivityثببيزًهن </a:t>
            </a:r>
            <a:r>
              <a:rPr dirty="0" sz="1200" spc="-370">
                <a:latin typeface="Times New Roman"/>
                <a:cs typeface="Times New Roman"/>
              </a:rPr>
              <a:t>تيسبسح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soluble or </a:t>
            </a:r>
            <a:r>
              <a:rPr dirty="0" sz="1200" spc="-5">
                <a:latin typeface="Times New Roman"/>
                <a:cs typeface="Times New Roman"/>
              </a:rPr>
              <a:t>properties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change)</a:t>
            </a:r>
            <a:endParaRPr sz="1200">
              <a:latin typeface="Times New Roman"/>
              <a:cs typeface="Times New Roman"/>
            </a:endParaRPr>
          </a:p>
          <a:p>
            <a:pPr marL="469265" marR="295910" indent="-228600">
              <a:lnSpc>
                <a:spcPts val="1380"/>
              </a:lnSpc>
              <a:spcBef>
                <a:spcPts val="7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U.V. light </a:t>
            </a:r>
            <a:r>
              <a:rPr dirty="0" sz="1200">
                <a:latin typeface="Times New Roman"/>
                <a:cs typeface="Times New Roman"/>
              </a:rPr>
              <a:t>sensitivity </a:t>
            </a:r>
            <a:r>
              <a:rPr dirty="0" sz="1200" spc="-355">
                <a:latin typeface="Times New Roman"/>
                <a:cs typeface="Times New Roman"/>
              </a:rPr>
              <a:t>تيجسفنبنا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95">
                <a:latin typeface="Times New Roman"/>
                <a:cs typeface="Times New Roman"/>
              </a:rPr>
              <a:t>قىف </a:t>
            </a:r>
            <a:r>
              <a:rPr dirty="0" sz="1200" spc="-245">
                <a:latin typeface="Times New Roman"/>
                <a:cs typeface="Times New Roman"/>
              </a:rPr>
              <a:t>تعشلان </a:t>
            </a:r>
            <a:r>
              <a:rPr dirty="0" sz="1200" spc="-90">
                <a:latin typeface="Times New Roman"/>
                <a:cs typeface="Times New Roman"/>
              </a:rPr>
              <a:t>طبسح(can </a:t>
            </a:r>
            <a:r>
              <a:rPr dirty="0" sz="1200" spc="-5">
                <a:latin typeface="Times New Roman"/>
                <a:cs typeface="Times New Roman"/>
              </a:rPr>
              <a:t>break </a:t>
            </a:r>
            <a:r>
              <a:rPr dirty="0" sz="1200">
                <a:latin typeface="Times New Roman"/>
                <a:cs typeface="Times New Roman"/>
              </a:rPr>
              <a:t>covalent bonds for  some</a:t>
            </a:r>
            <a:r>
              <a:rPr dirty="0" sz="1200" spc="-5">
                <a:latin typeface="Times New Roman"/>
                <a:cs typeface="Times New Roman"/>
              </a:rPr>
              <a:t> polymers)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432307"/>
            <a:ext cx="218313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100"/>
              </a:spcBef>
              <a:tabLst>
                <a:tab pos="7404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	Polymers</a:t>
            </a:r>
            <a:endParaRPr sz="1200">
              <a:latin typeface="Times New Roman"/>
              <a:cs typeface="Times New Roman"/>
            </a:endParaRPr>
          </a:p>
          <a:p>
            <a:pPr marL="72390" marR="5080" indent="-60325">
              <a:lnSpc>
                <a:spcPts val="1380"/>
              </a:lnSpc>
              <a:spcBef>
                <a:spcPts val="65"/>
              </a:spcBef>
              <a:tabLst>
                <a:tab pos="97536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  Lecture: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(2018/2019)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29080" y="1135125"/>
            <a:ext cx="5307965" cy="2145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>
              <a:lnSpc>
                <a:spcPts val="1515"/>
              </a:lnSpc>
              <a:spcBef>
                <a:spcPts val="95"/>
              </a:spcBef>
            </a:pPr>
            <a:r>
              <a:rPr dirty="0" u="heavy" sz="13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Types of polymers according to</a:t>
            </a:r>
            <a:r>
              <a:rPr dirty="0" u="heavy" sz="13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3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homogenous</a:t>
            </a: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ts val="1395"/>
              </a:lnSpc>
            </a:pPr>
            <a:r>
              <a:rPr dirty="0" sz="1200" b="1" i="1">
                <a:latin typeface="Times New Roman"/>
                <a:cs typeface="Times New Roman"/>
              </a:rPr>
              <a:t>Homopolymers</a:t>
            </a:r>
            <a:r>
              <a:rPr dirty="0" sz="1200">
                <a:latin typeface="Times New Roman"/>
                <a:cs typeface="Times New Roman"/>
              </a:rPr>
              <a:t>: made up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only 1 type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monomer.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 i="1">
                <a:latin typeface="Times New Roman"/>
                <a:cs typeface="Times New Roman"/>
              </a:rPr>
              <a:t>Copolymers</a:t>
            </a:r>
            <a:r>
              <a:rPr dirty="0" sz="1200">
                <a:latin typeface="Times New Roman"/>
                <a:cs typeface="Times New Roman"/>
              </a:rPr>
              <a:t>: made up of 2 or more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chemically distinct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monomers.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Copolymer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Made up of 2 or more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chemically </a:t>
            </a:r>
            <a:r>
              <a:rPr dirty="0" sz="1200">
                <a:latin typeface="Times New Roman"/>
                <a:cs typeface="Times New Roman"/>
              </a:rPr>
              <a:t>monomers.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composed of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 spc="2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functional </a:t>
            </a:r>
            <a:r>
              <a:rPr dirty="0" sz="1200">
                <a:latin typeface="Times New Roman"/>
                <a:cs typeface="Times New Roman"/>
              </a:rPr>
              <a:t>units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may alternate 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 well-defined </a:t>
            </a:r>
            <a:r>
              <a:rPr dirty="0" sz="1200" spc="-5">
                <a:latin typeface="Times New Roman"/>
                <a:cs typeface="Times New Roman"/>
              </a:rPr>
              <a:t>recurring </a:t>
            </a:r>
            <a:r>
              <a:rPr dirty="0" sz="1200">
                <a:latin typeface="Times New Roman"/>
                <a:cs typeface="Times New Roman"/>
              </a:rPr>
              <a:t>unit or the </a:t>
            </a:r>
            <a:r>
              <a:rPr dirty="0" sz="1200" spc="-5">
                <a:latin typeface="Times New Roman"/>
                <a:cs typeface="Times New Roman"/>
              </a:rPr>
              <a:t>two  different monomers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joined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random </a:t>
            </a:r>
            <a:r>
              <a:rPr dirty="0" sz="1200">
                <a:latin typeface="Times New Roman"/>
                <a:cs typeface="Times New Roman"/>
              </a:rPr>
              <a:t>fashion 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recurring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can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defined. </a:t>
            </a:r>
            <a:r>
              <a:rPr dirty="0" sz="1200">
                <a:latin typeface="Times New Roman"/>
                <a:cs typeface="Times New Roman"/>
              </a:rPr>
              <a:t>Synthetic rubbers are </a:t>
            </a:r>
            <a:r>
              <a:rPr dirty="0" sz="1200" spc="-5">
                <a:latin typeface="Times New Roman"/>
                <a:cs typeface="Times New Roman"/>
              </a:rPr>
              <a:t>often </a:t>
            </a:r>
            <a:r>
              <a:rPr dirty="0" sz="1200">
                <a:latin typeface="Times New Roman"/>
                <a:cs typeface="Times New Roman"/>
              </a:rPr>
              <a:t>copolymers, </a:t>
            </a:r>
            <a:r>
              <a:rPr dirty="0" sz="1200" spc="-5">
                <a:latin typeface="Times New Roman"/>
                <a:cs typeface="Times New Roman"/>
              </a:rPr>
              <a:t>e.g., </a:t>
            </a:r>
            <a:r>
              <a:rPr dirty="0" sz="1200" spc="-5" b="1">
                <a:latin typeface="Times New Roman"/>
                <a:cs typeface="Times New Roman"/>
              </a:rPr>
              <a:t>SBR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5" b="1">
                <a:latin typeface="Times New Roman"/>
                <a:cs typeface="Times New Roman"/>
              </a:rPr>
              <a:t>styrene butadiene  rubber </a:t>
            </a:r>
            <a:r>
              <a:rPr dirty="0" sz="1200" spc="-5">
                <a:latin typeface="Times New Roman"/>
                <a:cs typeface="Times New Roman"/>
              </a:rPr>
              <a:t>(used </a:t>
            </a:r>
            <a:r>
              <a:rPr dirty="0" sz="1200">
                <a:latin typeface="Times New Roman"/>
                <a:cs typeface="Times New Roman"/>
              </a:rPr>
              <a:t>in automobile </a:t>
            </a:r>
            <a:r>
              <a:rPr dirty="0" sz="1200" spc="-5">
                <a:latin typeface="Times New Roman"/>
                <a:cs typeface="Times New Roman"/>
              </a:rPr>
              <a:t>tires)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random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copolymer.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2961" y="3715639"/>
            <a:ext cx="236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3319397"/>
            <a:ext cx="4306570" cy="7797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Alternating </a:t>
            </a:r>
            <a:r>
              <a:rPr dirty="0" sz="1200" b="1" i="1">
                <a:latin typeface="Times New Roman"/>
                <a:cs typeface="Times New Roman"/>
              </a:rPr>
              <a:t>copolymer: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935"/>
              </a:spcBef>
            </a:pPr>
            <a:r>
              <a:rPr dirty="0" sz="1200" spc="-5">
                <a:latin typeface="Times New Roman"/>
                <a:cs typeface="Times New Roman"/>
              </a:rPr>
              <a:t>A copolymerization </a:t>
            </a:r>
            <a:r>
              <a:rPr dirty="0" sz="1200">
                <a:latin typeface="Times New Roman"/>
                <a:cs typeface="Times New Roman"/>
              </a:rPr>
              <a:t>involving </a:t>
            </a:r>
            <a:r>
              <a:rPr dirty="0" sz="1200" spc="-270">
                <a:latin typeface="Times New Roman"/>
                <a:cs typeface="Times New Roman"/>
              </a:rPr>
              <a:t>يىتحي </a:t>
            </a:r>
            <a:r>
              <a:rPr dirty="0" sz="1200" spc="-5">
                <a:latin typeface="Times New Roman"/>
                <a:cs typeface="Times New Roman"/>
              </a:rPr>
              <a:t>monomers A and </a:t>
            </a:r>
            <a:r>
              <a:rPr dirty="0" sz="1200">
                <a:latin typeface="Times New Roman"/>
                <a:cs typeface="Times New Roman"/>
              </a:rPr>
              <a:t>B that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B-A-B-A-.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4707762"/>
            <a:ext cx="4034790" cy="67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Random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copolymer</a:t>
            </a:r>
            <a:r>
              <a:rPr dirty="0" sz="1200" spc="-5" i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865"/>
              </a:spcBef>
            </a:pPr>
            <a:r>
              <a:rPr dirty="0" sz="1200" spc="-5">
                <a:latin typeface="Times New Roman"/>
                <a:cs typeface="Times New Roman"/>
              </a:rPr>
              <a:t>A copolymerization where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sequence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A's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B's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random,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-A-A-B-A-B-B-A-B-A-B-B-B-A-.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5876924"/>
            <a:ext cx="3559175" cy="7797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Block </a:t>
            </a:r>
            <a:r>
              <a:rPr dirty="0" sz="1200" b="1" i="1">
                <a:latin typeface="Times New Roman"/>
                <a:cs typeface="Times New Roman"/>
              </a:rPr>
              <a:t>copolymer: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840"/>
              </a:spcBef>
            </a:pPr>
            <a:r>
              <a:rPr dirty="0" sz="1200" spc="-5">
                <a:latin typeface="Times New Roman"/>
                <a:cs typeface="Times New Roman"/>
              </a:rPr>
              <a:t>Built from </a:t>
            </a:r>
            <a:r>
              <a:rPr dirty="0" sz="1200">
                <a:latin typeface="Times New Roman"/>
                <a:cs typeface="Times New Roman"/>
              </a:rPr>
              <a:t>first one </a:t>
            </a:r>
            <a:r>
              <a:rPr dirty="0" sz="1200" spc="-5">
                <a:latin typeface="Times New Roman"/>
                <a:cs typeface="Times New Roman"/>
              </a:rPr>
              <a:t>polymer, and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another, </a:t>
            </a:r>
            <a:r>
              <a:rPr dirty="0" sz="1200" spc="-10">
                <a:latin typeface="Times New Roman"/>
                <a:cs typeface="Times New Roman"/>
              </a:rPr>
              <a:t>as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-A-A-A-A-A-A-A-A-A-A-A-B-B-B-B-B-B-B-B-B-B-B-.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7189088"/>
            <a:ext cx="3550285" cy="1741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Graft </a:t>
            </a:r>
            <a:r>
              <a:rPr dirty="0" sz="1200" b="1" i="1">
                <a:latin typeface="Times New Roman"/>
                <a:cs typeface="Times New Roman"/>
              </a:rPr>
              <a:t>copolymer</a:t>
            </a:r>
            <a:r>
              <a:rPr dirty="0" sz="1200" i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>
                <a:latin typeface="Times New Roman"/>
                <a:cs typeface="Times New Roman"/>
              </a:rPr>
              <a:t>Where a </a:t>
            </a:r>
            <a:r>
              <a:rPr dirty="0" sz="1200" spc="-5">
                <a:latin typeface="Times New Roman"/>
                <a:cs typeface="Times New Roman"/>
              </a:rPr>
              <a:t>polymer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'B' was grafted </a:t>
            </a:r>
            <a:r>
              <a:rPr dirty="0" sz="1200">
                <a:latin typeface="Times New Roman"/>
                <a:cs typeface="Times New Roman"/>
              </a:rPr>
              <a:t>onto a </a:t>
            </a:r>
            <a:r>
              <a:rPr dirty="0" sz="1200" spc="-5">
                <a:latin typeface="Times New Roman"/>
                <a:cs typeface="Times New Roman"/>
              </a:rPr>
              <a:t>polymer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'A'.</a:t>
            </a:r>
            <a:endParaRPr sz="1200">
              <a:latin typeface="Times New Roman"/>
              <a:cs typeface="Times New Roman"/>
            </a:endParaRPr>
          </a:p>
          <a:p>
            <a:pPr algn="ctr" marL="1752600">
              <a:lnSpc>
                <a:spcPts val="1190"/>
              </a:lnSpc>
              <a:spcBef>
                <a:spcPts val="855"/>
              </a:spcBef>
            </a:pPr>
            <a:r>
              <a:rPr dirty="0" sz="1200" spc="-5">
                <a:latin typeface="Times New Roman"/>
                <a:cs typeface="Times New Roman"/>
              </a:rPr>
              <a:t>-A-A-A-A-A-A-A-A-A-A-</a:t>
            </a:r>
            <a:endParaRPr sz="1200">
              <a:latin typeface="Times New Roman"/>
              <a:cs typeface="Times New Roman"/>
            </a:endParaRPr>
          </a:p>
          <a:p>
            <a:pPr algn="r" marR="834390">
              <a:lnSpc>
                <a:spcPts val="109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endParaRPr sz="1200">
              <a:latin typeface="Times New Roman"/>
              <a:cs typeface="Times New Roman"/>
            </a:endParaRPr>
          </a:p>
          <a:p>
            <a:pPr algn="r" marR="801370">
              <a:lnSpc>
                <a:spcPts val="1090"/>
              </a:lnSpc>
            </a:pPr>
            <a:r>
              <a:rPr dirty="0" sz="120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 algn="r" marR="834390">
              <a:lnSpc>
                <a:spcPts val="109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endParaRPr sz="1200">
              <a:latin typeface="Times New Roman"/>
              <a:cs typeface="Times New Roman"/>
            </a:endParaRPr>
          </a:p>
          <a:p>
            <a:pPr algn="r" marR="801370">
              <a:lnSpc>
                <a:spcPts val="1090"/>
              </a:lnSpc>
            </a:pPr>
            <a:r>
              <a:rPr dirty="0" sz="120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 algn="r" marR="834390">
              <a:lnSpc>
                <a:spcPts val="1085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endParaRPr sz="1200">
              <a:latin typeface="Times New Roman"/>
              <a:cs typeface="Times New Roman"/>
            </a:endParaRPr>
          </a:p>
          <a:p>
            <a:pPr algn="r" marR="801370">
              <a:lnSpc>
                <a:spcPts val="1085"/>
              </a:lnSpc>
            </a:pPr>
            <a:r>
              <a:rPr dirty="0" sz="120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 algn="r" marR="834390">
              <a:lnSpc>
                <a:spcPts val="119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8503" y="6704238"/>
            <a:ext cx="2082604" cy="431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06760" y="5386944"/>
            <a:ext cx="2083850" cy="4929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83427" y="4156259"/>
            <a:ext cx="2104899" cy="4279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70884" y="5769609"/>
            <a:ext cx="819150" cy="218440"/>
          </a:xfrm>
          <a:custGeom>
            <a:avLst/>
            <a:gdLst/>
            <a:ahLst/>
            <a:cxnLst/>
            <a:rect l="l" t="t" r="r" b="b"/>
            <a:pathLst>
              <a:path w="819150" h="218439">
                <a:moveTo>
                  <a:pt x="0" y="218439"/>
                </a:moveTo>
                <a:lnTo>
                  <a:pt x="819150" y="218439"/>
                </a:lnTo>
                <a:lnTo>
                  <a:pt x="819150" y="0"/>
                </a:lnTo>
                <a:lnTo>
                  <a:pt x="0" y="0"/>
                </a:lnTo>
                <a:lnTo>
                  <a:pt x="0" y="2184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25495" y="7037704"/>
            <a:ext cx="819150" cy="280670"/>
          </a:xfrm>
          <a:custGeom>
            <a:avLst/>
            <a:gdLst/>
            <a:ahLst/>
            <a:cxnLst/>
            <a:rect l="l" t="t" r="r" b="b"/>
            <a:pathLst>
              <a:path w="819150" h="280670">
                <a:moveTo>
                  <a:pt x="0" y="280670"/>
                </a:moveTo>
                <a:lnTo>
                  <a:pt x="819150" y="280670"/>
                </a:lnTo>
                <a:lnTo>
                  <a:pt x="819150" y="0"/>
                </a:lnTo>
                <a:lnTo>
                  <a:pt x="0" y="0"/>
                </a:lnTo>
                <a:lnTo>
                  <a:pt x="0" y="280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17825" y="9078594"/>
            <a:ext cx="1812289" cy="927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308861"/>
            <a:ext cx="5286375" cy="3067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Molecular Structure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polymer </a:t>
            </a:r>
            <a:r>
              <a:rPr dirty="0" sz="1200" spc="-5">
                <a:latin typeface="Times New Roman"/>
                <a:cs typeface="Times New Roman"/>
              </a:rPr>
              <a:t>molecule,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atoms </a:t>
            </a:r>
            <a:r>
              <a:rPr dirty="0" sz="1200">
                <a:latin typeface="Times New Roman"/>
                <a:cs typeface="Times New Roman"/>
              </a:rPr>
              <a:t>are bound </a:t>
            </a:r>
            <a:r>
              <a:rPr dirty="0" sz="1200" spc="-5">
                <a:latin typeface="Times New Roman"/>
                <a:cs typeface="Times New Roman"/>
              </a:rPr>
              <a:t>together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b="1" i="1">
                <a:latin typeface="Times New Roman"/>
                <a:cs typeface="Times New Roman"/>
              </a:rPr>
              <a:t>covalent </a:t>
            </a:r>
            <a:r>
              <a:rPr dirty="0" sz="1200">
                <a:latin typeface="Times New Roman"/>
                <a:cs typeface="Times New Roman"/>
              </a:rPr>
              <a:t>bonds. </a:t>
            </a:r>
            <a:r>
              <a:rPr dirty="0" sz="1200" spc="-5">
                <a:latin typeface="Times New Roman"/>
                <a:cs typeface="Times New Roman"/>
              </a:rPr>
              <a:t>However,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separate </a:t>
            </a:r>
            <a:r>
              <a:rPr dirty="0" sz="1200" spc="-295">
                <a:latin typeface="Times New Roman"/>
                <a:cs typeface="Times New Roman"/>
              </a:rPr>
              <a:t>تنىصفًنا </a:t>
            </a:r>
            <a:r>
              <a:rPr dirty="0" sz="1200" spc="-5">
                <a:latin typeface="Times New Roman"/>
                <a:cs typeface="Times New Roman"/>
              </a:rPr>
              <a:t>molecules,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segments </a:t>
            </a:r>
            <a:r>
              <a:rPr dirty="0" sz="1200" spc="-265">
                <a:latin typeface="Times New Roman"/>
                <a:cs typeface="Times New Roman"/>
              </a:rPr>
              <a:t>ةشثعبًنا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same molecule,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marL="12700" marR="7588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attracted </a:t>
            </a:r>
            <a:r>
              <a:rPr dirty="0" sz="1200" spc="-130">
                <a:latin typeface="Times New Roman"/>
                <a:cs typeface="Times New Roman"/>
              </a:rPr>
              <a:t>ةزجنت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weak </a:t>
            </a:r>
            <a:r>
              <a:rPr dirty="0" sz="1200">
                <a:latin typeface="Times New Roman"/>
                <a:cs typeface="Times New Roman"/>
              </a:rPr>
              <a:t>“intermolecular </a:t>
            </a:r>
            <a:r>
              <a:rPr dirty="0" sz="1200" spc="-5">
                <a:latin typeface="Times New Roman"/>
                <a:cs typeface="Times New Roman"/>
              </a:rPr>
              <a:t>forces”, also termed  “</a:t>
            </a:r>
            <a:r>
              <a:rPr dirty="0" sz="1200" spc="-5" b="1" i="1">
                <a:latin typeface="Times New Roman"/>
                <a:cs typeface="Times New Roman"/>
              </a:rPr>
              <a:t>secondary</a:t>
            </a:r>
            <a:r>
              <a:rPr dirty="0" sz="1200" spc="-5">
                <a:latin typeface="Times New Roman"/>
                <a:cs typeface="Times New Roman"/>
              </a:rPr>
              <a:t>”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“</a:t>
            </a:r>
            <a:r>
              <a:rPr dirty="0" sz="1200" spc="-5" b="1" i="1">
                <a:latin typeface="Times New Roman"/>
                <a:cs typeface="Times New Roman"/>
              </a:rPr>
              <a:t>Van der </a:t>
            </a:r>
            <a:r>
              <a:rPr dirty="0" sz="1200" b="1" i="1">
                <a:latin typeface="Times New Roman"/>
                <a:cs typeface="Times New Roman"/>
              </a:rPr>
              <a:t>Waals</a:t>
            </a:r>
            <a:r>
              <a:rPr dirty="0" sz="1200">
                <a:latin typeface="Times New Roman"/>
                <a:cs typeface="Times New Roman"/>
              </a:rPr>
              <a:t>”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forces.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ct val="95900"/>
              </a:lnSpc>
              <a:spcBef>
                <a:spcPts val="8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general, covalent </a:t>
            </a:r>
            <a:r>
              <a:rPr dirty="0" sz="1200">
                <a:latin typeface="Times New Roman"/>
                <a:cs typeface="Times New Roman"/>
              </a:rPr>
              <a:t>bonds </a:t>
            </a:r>
            <a:r>
              <a:rPr dirty="0" sz="1200" spc="-5">
                <a:latin typeface="Times New Roman"/>
                <a:cs typeface="Times New Roman"/>
              </a:rPr>
              <a:t>govern </a:t>
            </a:r>
            <a:r>
              <a:rPr dirty="0" sz="1200" spc="-360">
                <a:latin typeface="Times New Roman"/>
                <a:cs typeface="Times New Roman"/>
              </a:rPr>
              <a:t>ىكحتت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thermal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chemical </a:t>
            </a:r>
            <a:r>
              <a:rPr dirty="0" sz="1200">
                <a:latin typeface="Times New Roman"/>
                <a:cs typeface="Times New Roman"/>
              </a:rPr>
              <a:t>stability of  </a:t>
            </a:r>
            <a:r>
              <a:rPr dirty="0" sz="1200" spc="-5">
                <a:latin typeface="Times New Roman"/>
                <a:cs typeface="Times New Roman"/>
              </a:rPr>
              <a:t>polymers. On </a:t>
            </a:r>
            <a:r>
              <a:rPr dirty="0" sz="1200">
                <a:latin typeface="Times New Roman"/>
                <a:cs typeface="Times New Roman"/>
              </a:rPr>
              <a:t>the other hand, </a:t>
            </a:r>
            <a:r>
              <a:rPr dirty="0" sz="1200" spc="-5" b="1">
                <a:latin typeface="Times New Roman"/>
                <a:cs typeface="Times New Roman"/>
              </a:rPr>
              <a:t>secondary forces </a:t>
            </a:r>
            <a:r>
              <a:rPr dirty="0" sz="1200" b="1">
                <a:latin typeface="Times New Roman"/>
                <a:cs typeface="Times New Roman"/>
              </a:rPr>
              <a:t>determine </a:t>
            </a:r>
            <a:r>
              <a:rPr dirty="0" sz="1200" spc="-10" b="1">
                <a:latin typeface="Times New Roman"/>
                <a:cs typeface="Times New Roman"/>
              </a:rPr>
              <a:t>most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 physical  properties </a:t>
            </a:r>
            <a:r>
              <a:rPr dirty="0" sz="1200" spc="-5">
                <a:latin typeface="Times New Roman"/>
                <a:cs typeface="Times New Roman"/>
              </a:rPr>
              <a:t>we associate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compounds. Melting </a:t>
            </a:r>
            <a:r>
              <a:rPr dirty="0" sz="1200" spc="-190">
                <a:latin typeface="Times New Roman"/>
                <a:cs typeface="Times New Roman"/>
              </a:rPr>
              <a:t>سبهصنلاا, </a:t>
            </a:r>
            <a:r>
              <a:rPr dirty="0" sz="1200" spc="-5">
                <a:latin typeface="Times New Roman"/>
                <a:cs typeface="Times New Roman"/>
              </a:rPr>
              <a:t>dissolving </a:t>
            </a:r>
            <a:r>
              <a:rPr dirty="0" sz="1200" spc="-220">
                <a:latin typeface="Times New Roman"/>
                <a:cs typeface="Times New Roman"/>
              </a:rPr>
              <a:t>ٌببوزنا,  </a:t>
            </a:r>
            <a:r>
              <a:rPr dirty="0" sz="1200" spc="-5">
                <a:latin typeface="Times New Roman"/>
                <a:cs typeface="Times New Roman"/>
              </a:rPr>
              <a:t>vaporizing </a:t>
            </a:r>
            <a:r>
              <a:rPr dirty="0" sz="1200" spc="-280">
                <a:latin typeface="Times New Roman"/>
                <a:cs typeface="Times New Roman"/>
              </a:rPr>
              <a:t>شخبتنا, </a:t>
            </a:r>
            <a:r>
              <a:rPr dirty="0" sz="1200" spc="-100">
                <a:latin typeface="Times New Roman"/>
                <a:cs typeface="Times New Roman"/>
              </a:rPr>
              <a:t>adsorption</a:t>
            </a:r>
            <a:r>
              <a:rPr dirty="0" sz="1200" spc="-100">
                <a:solidFill>
                  <a:srgbClr val="212121"/>
                </a:solidFill>
                <a:latin typeface="Times New Roman"/>
                <a:cs typeface="Times New Roman"/>
              </a:rPr>
              <a:t>تبهص </a:t>
            </a:r>
            <a:r>
              <a:rPr dirty="0" sz="1200" spc="-225">
                <a:solidFill>
                  <a:srgbClr val="212121"/>
                </a:solidFill>
                <a:latin typeface="Times New Roman"/>
                <a:cs typeface="Times New Roman"/>
              </a:rPr>
              <a:t>ةدبي </a:t>
            </a:r>
            <a:r>
              <a:rPr dirty="0" sz="1200" spc="-135">
                <a:solidFill>
                  <a:srgbClr val="212121"/>
                </a:solidFill>
                <a:latin typeface="Times New Roman"/>
                <a:cs typeface="Times New Roman"/>
              </a:rPr>
              <a:t>حطس </a:t>
            </a:r>
            <a:r>
              <a:rPr dirty="0" sz="1200" spc="-60">
                <a:solidFill>
                  <a:srgbClr val="212121"/>
                </a:solidFill>
                <a:latin typeface="Times New Roman"/>
                <a:cs typeface="Times New Roman"/>
              </a:rPr>
              <a:t>ىهع </a:t>
            </a:r>
            <a:r>
              <a:rPr dirty="0" sz="1200" spc="-365">
                <a:solidFill>
                  <a:srgbClr val="212121"/>
                </a:solidFill>
                <a:latin typeface="Times New Roman"/>
                <a:cs typeface="Times New Roman"/>
              </a:rPr>
              <a:t>عئبي</a:t>
            </a:r>
            <a:r>
              <a:rPr dirty="0" sz="12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200" spc="-390">
                <a:solidFill>
                  <a:srgbClr val="212121"/>
                </a:solidFill>
                <a:latin typeface="Times New Roman"/>
                <a:cs typeface="Times New Roman"/>
              </a:rPr>
              <a:t>ثبئيضج</a:t>
            </a:r>
            <a:r>
              <a:rPr dirty="0" sz="12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12121"/>
                </a:solidFill>
                <a:latin typeface="Times New Roman"/>
                <a:cs typeface="Times New Roman"/>
              </a:rPr>
              <a:t>وأ </a:t>
            </a:r>
            <a:r>
              <a:rPr dirty="0" sz="1200" spc="-150">
                <a:solidFill>
                  <a:srgbClr val="212121"/>
                </a:solidFill>
                <a:latin typeface="Times New Roman"/>
                <a:cs typeface="Times New Roman"/>
              </a:rPr>
              <a:t>ثاسر </a:t>
            </a:r>
            <a:r>
              <a:rPr dirty="0" sz="1200" spc="-315">
                <a:solidFill>
                  <a:srgbClr val="212121"/>
                </a:solidFill>
                <a:latin typeface="Times New Roman"/>
                <a:cs typeface="Times New Roman"/>
              </a:rPr>
              <a:t>ىكاشت</a:t>
            </a:r>
            <a:r>
              <a:rPr dirty="0" sz="12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diffusion </a:t>
            </a:r>
            <a:r>
              <a:rPr dirty="0" sz="1200" spc="-275">
                <a:latin typeface="Times New Roman"/>
                <a:cs typeface="Times New Roman"/>
              </a:rPr>
              <a:t>سبشتنلاا,  </a:t>
            </a:r>
            <a:r>
              <a:rPr dirty="0" sz="1200" spc="-5">
                <a:latin typeface="Times New Roman"/>
                <a:cs typeface="Times New Roman"/>
              </a:rPr>
              <a:t>deformation </a:t>
            </a:r>
            <a:r>
              <a:rPr dirty="0" sz="1200" spc="-225">
                <a:latin typeface="Times New Roman"/>
                <a:cs typeface="Times New Roman"/>
              </a:rPr>
              <a:t>هىشتنا,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flow involve the making and </a:t>
            </a:r>
            <a:r>
              <a:rPr dirty="0" sz="1200" spc="-5">
                <a:latin typeface="Times New Roman"/>
                <a:cs typeface="Times New Roman"/>
              </a:rPr>
              <a:t>breaking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intermolecular </a:t>
            </a:r>
            <a:r>
              <a:rPr dirty="0" sz="1200">
                <a:latin typeface="Times New Roman"/>
                <a:cs typeface="Times New Roman"/>
              </a:rPr>
              <a:t>bonds  </a:t>
            </a:r>
            <a:r>
              <a:rPr dirty="0" sz="1200" spc="-5">
                <a:latin typeface="Times New Roman"/>
                <a:cs typeface="Times New Roman"/>
              </a:rPr>
              <a:t>so that molecules can </a:t>
            </a:r>
            <a:r>
              <a:rPr dirty="0" sz="1200">
                <a:latin typeface="Times New Roman"/>
                <a:cs typeface="Times New Roman"/>
              </a:rPr>
              <a:t>move </a:t>
            </a:r>
            <a:r>
              <a:rPr dirty="0" sz="1200" spc="-5">
                <a:latin typeface="Times New Roman"/>
                <a:cs typeface="Times New Roman"/>
              </a:rPr>
              <a:t>past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another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5">
                <a:latin typeface="Times New Roman"/>
                <a:cs typeface="Times New Roman"/>
              </a:rPr>
              <a:t>away </a:t>
            </a:r>
            <a:r>
              <a:rPr dirty="0" sz="1200" spc="-5">
                <a:latin typeface="Times New Roman"/>
                <a:cs typeface="Times New Roman"/>
              </a:rPr>
              <a:t>from each</a:t>
            </a:r>
            <a:r>
              <a:rPr dirty="0" sz="1200">
                <a:latin typeface="Times New Roman"/>
                <a:cs typeface="Times New Roman"/>
              </a:rPr>
              <a:t> other.</a:t>
            </a:r>
            <a:endParaRPr sz="1200">
              <a:latin typeface="Times New Roman"/>
              <a:cs typeface="Times New Roman"/>
            </a:endParaRPr>
          </a:p>
          <a:p>
            <a:pPr marL="12700" marR="134620">
              <a:lnSpc>
                <a:spcPts val="1380"/>
              </a:lnSpc>
              <a:spcBef>
                <a:spcPts val="944"/>
              </a:spcBef>
            </a:pPr>
            <a:r>
              <a:rPr dirty="0" sz="1200" spc="-5">
                <a:latin typeface="Times New Roman"/>
                <a:cs typeface="Times New Roman"/>
              </a:rPr>
              <a:t>Individual </a:t>
            </a:r>
            <a:r>
              <a:rPr dirty="0" sz="1200">
                <a:latin typeface="Times New Roman"/>
                <a:cs typeface="Times New Roman"/>
              </a:rPr>
              <a:t>chains of polymers </a:t>
            </a:r>
            <a:r>
              <a:rPr dirty="0" sz="1200" spc="-5">
                <a:latin typeface="Times New Roman"/>
                <a:cs typeface="Times New Roman"/>
              </a:rPr>
              <a:t>can also </a:t>
            </a:r>
            <a:r>
              <a:rPr dirty="0" sz="1200">
                <a:latin typeface="Times New Roman"/>
                <a:cs typeface="Times New Roman"/>
              </a:rPr>
              <a:t>be chemically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covalent </a:t>
            </a:r>
            <a:r>
              <a:rPr dirty="0" sz="1200">
                <a:latin typeface="Times New Roman"/>
                <a:cs typeface="Times New Roman"/>
              </a:rPr>
              <a:t>bonds  </a:t>
            </a:r>
            <a:r>
              <a:rPr dirty="0" sz="1200" spc="-5">
                <a:latin typeface="Times New Roman"/>
                <a:cs typeface="Times New Roman"/>
              </a:rPr>
              <a:t>(crosslinked) </a:t>
            </a:r>
            <a:r>
              <a:rPr dirty="0" sz="1200">
                <a:latin typeface="Times New Roman"/>
                <a:cs typeface="Times New Roman"/>
              </a:rPr>
              <a:t>during polymerization or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subsequent </a:t>
            </a:r>
            <a:r>
              <a:rPr dirty="0" sz="1200" spc="-5">
                <a:latin typeface="Times New Roman"/>
                <a:cs typeface="Times New Roman"/>
              </a:rPr>
              <a:t>chemical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thermal treatment 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fabrication. Once formed, these </a:t>
            </a:r>
            <a:r>
              <a:rPr dirty="0" sz="1200">
                <a:latin typeface="Times New Roman"/>
                <a:cs typeface="Times New Roman"/>
              </a:rPr>
              <a:t>crosslinked </a:t>
            </a:r>
            <a:r>
              <a:rPr dirty="0" sz="1200" spc="-5">
                <a:latin typeface="Times New Roman"/>
                <a:cs typeface="Times New Roman"/>
              </a:rPr>
              <a:t>networks resist </a:t>
            </a:r>
            <a:r>
              <a:rPr dirty="0" sz="1200">
                <a:latin typeface="Times New Roman"/>
                <a:cs typeface="Times New Roman"/>
              </a:rPr>
              <a:t>heat </a:t>
            </a:r>
            <a:r>
              <a:rPr dirty="0" sz="1200" spc="-5">
                <a:latin typeface="Times New Roman"/>
                <a:cs typeface="Times New Roman"/>
              </a:rPr>
              <a:t>softening,  creep, and solvent </a:t>
            </a:r>
            <a:r>
              <a:rPr dirty="0" sz="1200">
                <a:latin typeface="Times New Roman"/>
                <a:cs typeface="Times New Roman"/>
              </a:rPr>
              <a:t>attack, but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thermally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processed.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8974" y="4576802"/>
            <a:ext cx="999722" cy="571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7644" y="4497528"/>
            <a:ext cx="751848" cy="669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3154" y="4560210"/>
            <a:ext cx="1214553" cy="5938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38115" y="4514214"/>
            <a:ext cx="817256" cy="662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46961" y="5149722"/>
            <a:ext cx="422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49779" y="5149722"/>
            <a:ext cx="20548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3485" algn="l"/>
              </a:tabLst>
            </a:pPr>
            <a:r>
              <a:rPr dirty="0" sz="1200" spc="-5">
                <a:latin typeface="Times New Roman"/>
                <a:cs typeface="Times New Roman"/>
              </a:rPr>
              <a:t>Branched	Cross-Linked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761" y="5149722"/>
            <a:ext cx="764540" cy="38417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10922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Network  (more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rigid)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52600" y="5547994"/>
            <a:ext cx="3446779" cy="76200"/>
          </a:xfrm>
          <a:custGeom>
            <a:avLst/>
            <a:gdLst/>
            <a:ahLst/>
            <a:cxnLst/>
            <a:rect l="l" t="t" r="r" b="b"/>
            <a:pathLst>
              <a:path w="3446779" h="76200">
                <a:moveTo>
                  <a:pt x="3370579" y="44446"/>
                </a:moveTo>
                <a:lnTo>
                  <a:pt x="3370579" y="76200"/>
                </a:lnTo>
                <a:lnTo>
                  <a:pt x="3434079" y="44450"/>
                </a:lnTo>
                <a:lnTo>
                  <a:pt x="3370579" y="44446"/>
                </a:lnTo>
                <a:close/>
              </a:path>
              <a:path w="3446779" h="76200">
                <a:moveTo>
                  <a:pt x="3370579" y="31747"/>
                </a:moveTo>
                <a:lnTo>
                  <a:pt x="3370579" y="44446"/>
                </a:lnTo>
                <a:lnTo>
                  <a:pt x="3386839" y="44446"/>
                </a:lnTo>
                <a:lnTo>
                  <a:pt x="3389629" y="41655"/>
                </a:lnTo>
                <a:lnTo>
                  <a:pt x="3389629" y="34543"/>
                </a:lnTo>
                <a:lnTo>
                  <a:pt x="3386836" y="31750"/>
                </a:lnTo>
                <a:lnTo>
                  <a:pt x="3370579" y="31747"/>
                </a:lnTo>
                <a:close/>
              </a:path>
              <a:path w="3446779" h="76200">
                <a:moveTo>
                  <a:pt x="3370579" y="0"/>
                </a:moveTo>
                <a:lnTo>
                  <a:pt x="3370579" y="31747"/>
                </a:lnTo>
                <a:lnTo>
                  <a:pt x="3383279" y="31750"/>
                </a:lnTo>
                <a:lnTo>
                  <a:pt x="3386836" y="31750"/>
                </a:lnTo>
                <a:lnTo>
                  <a:pt x="3389629" y="34543"/>
                </a:lnTo>
                <a:lnTo>
                  <a:pt x="3389629" y="41655"/>
                </a:lnTo>
                <a:lnTo>
                  <a:pt x="3386836" y="44450"/>
                </a:lnTo>
                <a:lnTo>
                  <a:pt x="3434086" y="44446"/>
                </a:lnTo>
                <a:lnTo>
                  <a:pt x="3446779" y="38100"/>
                </a:lnTo>
                <a:lnTo>
                  <a:pt x="3370579" y="0"/>
                </a:lnTo>
                <a:close/>
              </a:path>
              <a:path w="3446779" h="76200">
                <a:moveTo>
                  <a:pt x="6350" y="31114"/>
                </a:moveTo>
                <a:lnTo>
                  <a:pt x="2793" y="31114"/>
                </a:lnTo>
                <a:lnTo>
                  <a:pt x="0" y="33909"/>
                </a:lnTo>
                <a:lnTo>
                  <a:pt x="0" y="41021"/>
                </a:lnTo>
                <a:lnTo>
                  <a:pt x="2793" y="43814"/>
                </a:lnTo>
                <a:lnTo>
                  <a:pt x="3370579" y="44446"/>
                </a:lnTo>
                <a:lnTo>
                  <a:pt x="3370579" y="31747"/>
                </a:lnTo>
                <a:lnTo>
                  <a:pt x="635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5550174"/>
            <a:ext cx="5193665" cy="225044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2555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latin typeface="Tahoma"/>
                <a:cs typeface="Tahoma"/>
              </a:rPr>
              <a:t>Increase </a:t>
            </a:r>
            <a:r>
              <a:rPr dirty="0" sz="1200">
                <a:latin typeface="Tahoma"/>
                <a:cs typeface="Tahoma"/>
              </a:rPr>
              <a:t>in </a:t>
            </a:r>
            <a:r>
              <a:rPr dirty="0" sz="1200" spc="-5">
                <a:latin typeface="Tahoma"/>
                <a:cs typeface="Tahoma"/>
              </a:rPr>
              <a:t>Strength </a:t>
            </a:r>
            <a:r>
              <a:rPr dirty="0" sz="1200">
                <a:latin typeface="Tahoma"/>
                <a:cs typeface="Tahoma"/>
              </a:rPr>
              <a:t>(in </a:t>
            </a:r>
            <a:r>
              <a:rPr dirty="0" sz="1200" spc="-5">
                <a:latin typeface="Tahoma"/>
                <a:cs typeface="Tahoma"/>
              </a:rPr>
              <a:t>General)</a:t>
            </a:r>
            <a:endParaRPr sz="1200">
              <a:latin typeface="Tahoma"/>
              <a:cs typeface="Tahoma"/>
            </a:endParaRPr>
          </a:p>
          <a:p>
            <a:pPr marL="715010">
              <a:lnSpc>
                <a:spcPct val="100000"/>
              </a:lnSpc>
              <a:spcBef>
                <a:spcPts val="160"/>
              </a:spcBef>
            </a:pPr>
            <a:r>
              <a:rPr dirty="0" sz="800" spc="-5">
                <a:latin typeface="Times New Roman"/>
                <a:cs typeface="Times New Roman"/>
              </a:rPr>
              <a:t>[Fig. 14.7, Materials Science </a:t>
            </a:r>
            <a:r>
              <a:rPr dirty="0" sz="800">
                <a:latin typeface="Times New Roman"/>
                <a:cs typeface="Times New Roman"/>
              </a:rPr>
              <a:t>&amp; </a:t>
            </a:r>
            <a:r>
              <a:rPr dirty="0" sz="800" spc="-5">
                <a:latin typeface="Times New Roman"/>
                <a:cs typeface="Times New Roman"/>
              </a:rPr>
              <a:t>Engineering: </a:t>
            </a:r>
            <a:r>
              <a:rPr dirty="0" sz="800">
                <a:latin typeface="Times New Roman"/>
                <a:cs typeface="Times New Roman"/>
              </a:rPr>
              <a:t>an </a:t>
            </a:r>
            <a:r>
              <a:rPr dirty="0" sz="800" spc="-5">
                <a:latin typeface="Times New Roman"/>
                <a:cs typeface="Times New Roman"/>
              </a:rPr>
              <a:t>introduction, </a:t>
            </a:r>
            <a:r>
              <a:rPr dirty="0" sz="800" spc="-10">
                <a:latin typeface="Times New Roman"/>
                <a:cs typeface="Times New Roman"/>
              </a:rPr>
              <a:t>W. </a:t>
            </a:r>
            <a:r>
              <a:rPr dirty="0" sz="800" spc="-5">
                <a:latin typeface="Times New Roman"/>
                <a:cs typeface="Times New Roman"/>
              </a:rPr>
              <a:t>D. Callister, 6e, </a:t>
            </a:r>
            <a:r>
              <a:rPr dirty="0" sz="800" spc="-10">
                <a:latin typeface="Times New Roman"/>
                <a:cs typeface="Times New Roman"/>
              </a:rPr>
              <a:t>Wiley,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2003]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e.g.,</a:t>
            </a:r>
            <a:endParaRPr sz="1200">
              <a:latin typeface="Times New Roman"/>
              <a:cs typeface="Times New Roman"/>
            </a:endParaRPr>
          </a:p>
          <a:p>
            <a:pPr marL="722630" marR="5080" indent="-32766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4800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Linear </a:t>
            </a:r>
            <a:r>
              <a:rPr dirty="0" sz="1200" b="1" i="1">
                <a:latin typeface="Times New Roman"/>
                <a:cs typeface="Times New Roman"/>
              </a:rPr>
              <a:t>Polymers</a:t>
            </a:r>
            <a:r>
              <a:rPr dirty="0" sz="1200" b="1">
                <a:latin typeface="Times New Roman"/>
                <a:cs typeface="Times New Roman"/>
              </a:rPr>
              <a:t>: </a:t>
            </a:r>
            <a:r>
              <a:rPr dirty="0" sz="1200" spc="-5" b="1">
                <a:latin typeface="Times New Roman"/>
                <a:cs typeface="Times New Roman"/>
              </a:rPr>
              <a:t>Polyethylene, </a:t>
            </a:r>
            <a:r>
              <a:rPr dirty="0" sz="1200" b="1">
                <a:latin typeface="Times New Roman"/>
                <a:cs typeface="Times New Roman"/>
              </a:rPr>
              <a:t>poly(vinyl </a:t>
            </a:r>
            <a:r>
              <a:rPr dirty="0" sz="1200" spc="-5" b="1">
                <a:latin typeface="Times New Roman"/>
                <a:cs typeface="Times New Roman"/>
              </a:rPr>
              <a:t>chloride) (PVC), polystyrene,  polymethyl methacrylate </a:t>
            </a:r>
            <a:r>
              <a:rPr dirty="0" sz="1200" b="1">
                <a:latin typeface="Times New Roman"/>
                <a:cs typeface="Times New Roman"/>
              </a:rPr>
              <a:t>(plexiglass), </a:t>
            </a:r>
            <a:r>
              <a:rPr dirty="0" sz="1200" spc="-5" b="1">
                <a:latin typeface="Times New Roman"/>
                <a:cs typeface="Times New Roman"/>
              </a:rPr>
              <a:t>nylon, fluorocarbons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(teflon).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47370" indent="-152400">
              <a:lnSpc>
                <a:spcPct val="100000"/>
              </a:lnSpc>
              <a:buAutoNum type="arabicPeriod"/>
              <a:tabLst>
                <a:tab pos="54800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Branched </a:t>
            </a:r>
            <a:r>
              <a:rPr dirty="0" sz="1200" b="1" i="1">
                <a:latin typeface="Times New Roman"/>
                <a:cs typeface="Times New Roman"/>
              </a:rPr>
              <a:t>Polymers</a:t>
            </a:r>
            <a:r>
              <a:rPr dirty="0" sz="1200" b="1">
                <a:latin typeface="Times New Roman"/>
                <a:cs typeface="Times New Roman"/>
              </a:rPr>
              <a:t>: </a:t>
            </a:r>
            <a:r>
              <a:rPr dirty="0" sz="1200" spc="-5" b="1">
                <a:latin typeface="Times New Roman"/>
                <a:cs typeface="Times New Roman"/>
              </a:rPr>
              <a:t>Many elastomers </a:t>
            </a:r>
            <a:r>
              <a:rPr dirty="0" sz="1200" b="1">
                <a:latin typeface="Times New Roman"/>
                <a:cs typeface="Times New Roman"/>
              </a:rPr>
              <a:t>or</a:t>
            </a:r>
            <a:r>
              <a:rPr dirty="0" sz="1200" spc="-5" b="1">
                <a:latin typeface="Times New Roman"/>
                <a:cs typeface="Times New Roman"/>
              </a:rPr>
              <a:t> rubbers.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722630" marR="182245" indent="-327660">
              <a:lnSpc>
                <a:spcPts val="1380"/>
              </a:lnSpc>
              <a:buAutoNum type="arabicPeriod"/>
              <a:tabLst>
                <a:tab pos="54800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Cross-linked Polymers</a:t>
            </a:r>
            <a:r>
              <a:rPr dirty="0" sz="1200" spc="-5" b="1">
                <a:latin typeface="Times New Roman"/>
                <a:cs typeface="Times New Roman"/>
              </a:rPr>
              <a:t>: Thermosetting polymers, many elastomers </a:t>
            </a:r>
            <a:r>
              <a:rPr dirty="0" sz="1200" b="1">
                <a:latin typeface="Times New Roman"/>
                <a:cs typeface="Times New Roman"/>
              </a:rPr>
              <a:t>or  </a:t>
            </a:r>
            <a:r>
              <a:rPr dirty="0" sz="1200" spc="-5" b="1">
                <a:latin typeface="Times New Roman"/>
                <a:cs typeface="Times New Roman"/>
              </a:rPr>
              <a:t>rubbers </a:t>
            </a:r>
            <a:r>
              <a:rPr dirty="0" sz="1200" b="1">
                <a:latin typeface="Times New Roman"/>
                <a:cs typeface="Times New Roman"/>
              </a:rPr>
              <a:t>are also cross-linked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(vulcanized).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47370" indent="-152400">
              <a:lnSpc>
                <a:spcPct val="100000"/>
              </a:lnSpc>
              <a:buAutoNum type="arabicPeriod"/>
              <a:tabLst>
                <a:tab pos="54800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Network </a:t>
            </a:r>
            <a:r>
              <a:rPr dirty="0" sz="1200" b="1" i="1">
                <a:latin typeface="Times New Roman"/>
                <a:cs typeface="Times New Roman"/>
              </a:rPr>
              <a:t>Polymers</a:t>
            </a:r>
            <a:r>
              <a:rPr dirty="0" sz="1200" b="1">
                <a:latin typeface="Times New Roman"/>
                <a:cs typeface="Times New Roman"/>
              </a:rPr>
              <a:t>: </a:t>
            </a:r>
            <a:r>
              <a:rPr dirty="0" sz="1200" spc="-5" b="1">
                <a:latin typeface="Times New Roman"/>
                <a:cs typeface="Times New Roman"/>
              </a:rPr>
              <a:t>Epoxies,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phenol-formaldehydes.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484121"/>
            <a:ext cx="4843780" cy="735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Tacticity (Stereoisomerism)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230504" marR="5080" indent="-218440">
              <a:lnSpc>
                <a:spcPts val="1420"/>
              </a:lnSpc>
            </a:pPr>
            <a:r>
              <a:rPr dirty="0" sz="1200" spc="-5" b="1" i="1">
                <a:latin typeface="Times New Roman"/>
                <a:cs typeface="Times New Roman"/>
              </a:rPr>
              <a:t>Atactic</a:t>
            </a:r>
            <a:r>
              <a:rPr dirty="0" sz="1200" spc="-5" b="1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An atactic </a:t>
            </a:r>
            <a:r>
              <a:rPr dirty="0" sz="1200">
                <a:latin typeface="Times New Roman"/>
                <a:cs typeface="Times New Roman"/>
              </a:rPr>
              <a:t>polymer </a:t>
            </a:r>
            <a:r>
              <a:rPr dirty="0" sz="1200" spc="-5">
                <a:latin typeface="Times New Roman"/>
                <a:cs typeface="Times New Roman"/>
              </a:rPr>
              <a:t>has chemical groups attached </a:t>
            </a:r>
            <a:r>
              <a:rPr dirty="0" sz="1200">
                <a:latin typeface="Times New Roman"/>
                <a:cs typeface="Times New Roman"/>
              </a:rPr>
              <a:t>to the polymer chain  randomly on </a:t>
            </a:r>
            <a:r>
              <a:rPr dirty="0" sz="1200" spc="-5">
                <a:latin typeface="Times New Roman"/>
                <a:cs typeface="Times New Roman"/>
              </a:rPr>
              <a:t>either </a:t>
            </a:r>
            <a:r>
              <a:rPr dirty="0" sz="1200">
                <a:latin typeface="Times New Roman"/>
                <a:cs typeface="Times New Roman"/>
              </a:rPr>
              <a:t>side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carbon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50665" y="2042159"/>
            <a:ext cx="1497964" cy="43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2803905"/>
            <a:ext cx="516001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30504" marR="5080" indent="-218440">
              <a:lnSpc>
                <a:spcPts val="1420"/>
              </a:lnSpc>
              <a:spcBef>
                <a:spcPts val="16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Isotactic</a:t>
            </a:r>
            <a:r>
              <a:rPr dirty="0" sz="1200" spc="-5" b="1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An isotactic polymer </a:t>
            </a:r>
            <a:r>
              <a:rPr dirty="0" sz="1200">
                <a:latin typeface="Times New Roman"/>
                <a:cs typeface="Times New Roman"/>
              </a:rPr>
              <a:t>has the </a:t>
            </a:r>
            <a:r>
              <a:rPr dirty="0" sz="1200" spc="-5">
                <a:latin typeface="Times New Roman"/>
                <a:cs typeface="Times New Roman"/>
              </a:rPr>
              <a:t>chemical groups attached </a:t>
            </a:r>
            <a:r>
              <a:rPr dirty="0" sz="1200">
                <a:latin typeface="Times New Roman"/>
                <a:cs typeface="Times New Roman"/>
              </a:rPr>
              <a:t>to the same side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carbon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42845" y="3021964"/>
            <a:ext cx="1505584" cy="4311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3778122"/>
            <a:ext cx="518541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30504" marR="5080" indent="-218440">
              <a:lnSpc>
                <a:spcPts val="1420"/>
              </a:lnSpc>
              <a:spcBef>
                <a:spcPts val="16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Syndiotactic</a:t>
            </a:r>
            <a:r>
              <a:rPr dirty="0" sz="1200" spc="-5" b="1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Syndiotactic polymers have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groups </a:t>
            </a:r>
            <a:r>
              <a:rPr dirty="0" sz="1200">
                <a:latin typeface="Times New Roman"/>
                <a:cs typeface="Times New Roman"/>
              </a:rPr>
              <a:t>alternately on opposite </a:t>
            </a:r>
            <a:r>
              <a:rPr dirty="0" sz="1200" spc="-5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of  the</a:t>
            </a:r>
            <a:r>
              <a:rPr dirty="0" sz="1200" spc="-5">
                <a:latin typeface="Times New Roman"/>
                <a:cs typeface="Times New Roman"/>
              </a:rPr>
              <a:t> 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90089" y="3996054"/>
            <a:ext cx="1498600" cy="431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133601"/>
            <a:ext cx="5300980" cy="3360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Classification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2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 i="1">
                <a:latin typeface="Times New Roman"/>
                <a:cs typeface="Times New Roman"/>
              </a:rPr>
              <a:t>Thermoplastics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 spc="-5" b="1" i="1">
                <a:latin typeface="Times New Roman"/>
                <a:cs typeface="Times New Roman"/>
              </a:rPr>
              <a:t>Thermosets</a:t>
            </a:r>
            <a:r>
              <a:rPr dirty="0" sz="1200" spc="-5">
                <a:latin typeface="Times New Roman"/>
                <a:cs typeface="Times New Roman"/>
              </a:rPr>
              <a:t>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Elastomers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9334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polymer chains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>
                <a:latin typeface="Times New Roman"/>
                <a:cs typeface="Times New Roman"/>
              </a:rPr>
              <a:t>to slide </a:t>
            </a:r>
            <a:r>
              <a:rPr dirty="0" sz="1200" spc="-5">
                <a:latin typeface="Times New Roman"/>
                <a:cs typeface="Times New Roman"/>
              </a:rPr>
              <a:t>past </a:t>
            </a:r>
            <a:r>
              <a:rPr dirty="0" sz="1200">
                <a:latin typeface="Times New Roman"/>
                <a:cs typeface="Times New Roman"/>
              </a:rPr>
              <a:t>one another (</a:t>
            </a:r>
            <a:r>
              <a:rPr dirty="0" sz="1200" b="1" i="1">
                <a:latin typeface="Times New Roman"/>
                <a:cs typeface="Times New Roman"/>
              </a:rPr>
              <a:t>thermoplastic</a:t>
            </a:r>
            <a:r>
              <a:rPr dirty="0" sz="1200">
                <a:latin typeface="Times New Roman"/>
                <a:cs typeface="Times New Roman"/>
              </a:rPr>
              <a:t>) or they </a:t>
            </a:r>
            <a:r>
              <a:rPr dirty="0" sz="1200" spc="-5">
                <a:latin typeface="Times New Roman"/>
                <a:cs typeface="Times New Roman"/>
              </a:rPr>
              <a:t>can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connected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with crosslinks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b="1" i="1">
                <a:latin typeface="Times New Roman"/>
                <a:cs typeface="Times New Roman"/>
              </a:rPr>
              <a:t>thermoset</a:t>
            </a:r>
            <a:r>
              <a:rPr dirty="0" sz="1200">
                <a:latin typeface="Times New Roman"/>
                <a:cs typeface="Times New Roman"/>
              </a:rPr>
              <a:t>). </a:t>
            </a:r>
            <a:r>
              <a:rPr dirty="0" sz="1200" spc="-5">
                <a:latin typeface="Times New Roman"/>
                <a:cs typeface="Times New Roman"/>
              </a:rPr>
              <a:t>Thermoplastics </a:t>
            </a:r>
            <a:r>
              <a:rPr dirty="0" sz="1200">
                <a:latin typeface="Times New Roman"/>
                <a:cs typeface="Times New Roman"/>
              </a:rPr>
              <a:t>(including  </a:t>
            </a:r>
            <a:r>
              <a:rPr dirty="0" sz="1200" spc="-5">
                <a:latin typeface="Times New Roman"/>
                <a:cs typeface="Times New Roman"/>
              </a:rPr>
              <a:t>thermoplastic elastomers)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reformed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recycled, while </a:t>
            </a:r>
            <a:r>
              <a:rPr dirty="0" sz="1200">
                <a:latin typeface="Times New Roman"/>
                <a:cs typeface="Times New Roman"/>
              </a:rPr>
              <a:t>thermosets (including  </a:t>
            </a:r>
            <a:r>
              <a:rPr dirty="0" sz="1200" spc="-5">
                <a:latin typeface="Times New Roman"/>
                <a:cs typeface="Times New Roman"/>
              </a:rPr>
              <a:t>crosslinked elastomers) </a:t>
            </a:r>
            <a:r>
              <a:rPr dirty="0" sz="1200">
                <a:latin typeface="Times New Roman"/>
                <a:cs typeface="Times New Roman"/>
              </a:rPr>
              <a:t>are 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reworkable.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Thermoplastics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Polymers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flow when heated; </a:t>
            </a:r>
            <a:r>
              <a:rPr dirty="0" sz="1200">
                <a:latin typeface="Times New Roman"/>
                <a:cs typeface="Times New Roman"/>
              </a:rPr>
              <a:t>thus, easily </a:t>
            </a:r>
            <a:r>
              <a:rPr dirty="0" sz="1200" spc="-5">
                <a:latin typeface="Times New Roman"/>
                <a:cs typeface="Times New Roman"/>
              </a:rPr>
              <a:t>reshaped and recycled. </a:t>
            </a:r>
            <a:r>
              <a:rPr dirty="0" sz="1200">
                <a:latin typeface="Times New Roman"/>
                <a:cs typeface="Times New Roman"/>
              </a:rPr>
              <a:t>This property </a:t>
            </a:r>
            <a:r>
              <a:rPr dirty="0" sz="1200" spc="-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long chains </a:t>
            </a:r>
            <a:r>
              <a:rPr dirty="0" sz="1200" spc="-5">
                <a:latin typeface="Times New Roman"/>
                <a:cs typeface="Times New Roman"/>
              </a:rPr>
              <a:t>with limited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no crosslinks.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thermoplastic 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the very long chain-like </a:t>
            </a:r>
            <a:r>
              <a:rPr dirty="0" sz="1200" spc="-5">
                <a:latin typeface="Times New Roman"/>
                <a:cs typeface="Times New Roman"/>
              </a:rPr>
              <a:t>molecules </a:t>
            </a:r>
            <a:r>
              <a:rPr dirty="0" sz="1200">
                <a:latin typeface="Times New Roman"/>
                <a:cs typeface="Times New Roman"/>
              </a:rPr>
              <a:t>are held </a:t>
            </a:r>
            <a:r>
              <a:rPr dirty="0" sz="1200" spc="-5">
                <a:latin typeface="Times New Roman"/>
                <a:cs typeface="Times New Roman"/>
              </a:rPr>
              <a:t>together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relatively </a:t>
            </a:r>
            <a:r>
              <a:rPr dirty="0" sz="1200" spc="-5">
                <a:latin typeface="Times New Roman"/>
                <a:cs typeface="Times New Roman"/>
              </a:rPr>
              <a:t>weak Van  der Waals forces. </a:t>
            </a:r>
            <a:r>
              <a:rPr dirty="0" sz="1200">
                <a:latin typeface="Times New Roman"/>
                <a:cs typeface="Times New Roman"/>
              </a:rPr>
              <a:t>When the </a:t>
            </a:r>
            <a:r>
              <a:rPr dirty="0" sz="1200" spc="-5">
                <a:latin typeface="Times New Roman"/>
                <a:cs typeface="Times New Roman"/>
              </a:rPr>
              <a:t>material is heated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intermolecular forces are weakened  so that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becomes soft </a:t>
            </a:r>
            <a:r>
              <a:rPr dirty="0" sz="1200">
                <a:latin typeface="Times New Roman"/>
                <a:cs typeface="Times New Roman"/>
              </a:rPr>
              <a:t>and flexible </a:t>
            </a:r>
            <a:r>
              <a:rPr dirty="0" sz="1200" spc="-5">
                <a:latin typeface="Times New Roman"/>
                <a:cs typeface="Times New Roman"/>
              </a:rPr>
              <a:t>and eventually, at high temperatures,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viscous  </a:t>
            </a:r>
            <a:r>
              <a:rPr dirty="0" sz="1200">
                <a:latin typeface="Times New Roman"/>
                <a:cs typeface="Times New Roman"/>
              </a:rPr>
              <a:t>melt (it </a:t>
            </a:r>
            <a:r>
              <a:rPr dirty="0" sz="1200" spc="-5">
                <a:latin typeface="Times New Roman"/>
                <a:cs typeface="Times New Roman"/>
              </a:rPr>
              <a:t>flows).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is allowed </a:t>
            </a:r>
            <a:r>
              <a:rPr dirty="0" sz="1200">
                <a:latin typeface="Times New Roman"/>
                <a:cs typeface="Times New Roman"/>
              </a:rPr>
              <a:t>to cool it </a:t>
            </a:r>
            <a:r>
              <a:rPr dirty="0" sz="1200" spc="-5">
                <a:latin typeface="Times New Roman"/>
                <a:cs typeface="Times New Roman"/>
              </a:rPr>
              <a:t>solidifies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68069" y="4757942"/>
            <a:ext cx="3374258" cy="74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95496" y="5477636"/>
            <a:ext cx="372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lin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22323" y="5963754"/>
            <a:ext cx="3482181" cy="10559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90340" y="7021448"/>
            <a:ext cx="581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29080" y="7634478"/>
            <a:ext cx="283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.g.,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9758" y="7634478"/>
            <a:ext cx="449072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polyethylene (PE), polypropylene (PP), poly(vinyl chloride) (PVC),  polystyrene (PS), poly(ethylene terephthalate) (PET), nylon (polyamide),  unvulcanized natural </a:t>
            </a:r>
            <a:r>
              <a:rPr dirty="0" sz="1200">
                <a:latin typeface="Times New Roman"/>
                <a:cs typeface="Times New Roman"/>
              </a:rPr>
              <a:t>rubber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(polyisoprene)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1946" y="43230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3846" y="607567"/>
            <a:ext cx="2183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8" y="43230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394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887" y="78282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4214" y="199389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133601"/>
            <a:ext cx="5299075" cy="993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Thermosets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Decompose when </a:t>
            </a:r>
            <a:r>
              <a:rPr dirty="0" sz="1200">
                <a:latin typeface="Times New Roman"/>
                <a:cs typeface="Times New Roman"/>
              </a:rPr>
              <a:t>heated; thus,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not be reformed or </a:t>
            </a:r>
            <a:r>
              <a:rPr dirty="0" sz="1200" spc="-5">
                <a:latin typeface="Times New Roman"/>
                <a:cs typeface="Times New Roman"/>
              </a:rPr>
              <a:t>recycled. Presence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extensive  </a:t>
            </a:r>
            <a:r>
              <a:rPr dirty="0" sz="1200" spc="-5">
                <a:latin typeface="Times New Roman"/>
                <a:cs typeface="Times New Roman"/>
              </a:rPr>
              <a:t>crosslinks between </a:t>
            </a:r>
            <a:r>
              <a:rPr dirty="0" sz="1200">
                <a:latin typeface="Times New Roman"/>
                <a:cs typeface="Times New Roman"/>
              </a:rPr>
              <a:t>long </a:t>
            </a:r>
            <a:r>
              <a:rPr dirty="0" sz="1200" spc="-5">
                <a:latin typeface="Times New Roman"/>
                <a:cs typeface="Times New Roman"/>
              </a:rPr>
              <a:t>chains induce </a:t>
            </a:r>
            <a:r>
              <a:rPr dirty="0" sz="1200">
                <a:latin typeface="Times New Roman"/>
                <a:cs typeface="Times New Roman"/>
              </a:rPr>
              <a:t>decomposition upon </a:t>
            </a:r>
            <a:r>
              <a:rPr dirty="0" sz="1200" spc="-5">
                <a:latin typeface="Times New Roman"/>
                <a:cs typeface="Times New Roman"/>
              </a:rPr>
              <a:t>heating and renders  thermosetting polymers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brittle.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77851" y="2338755"/>
            <a:ext cx="3200187" cy="2246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4572126"/>
            <a:ext cx="5283835" cy="178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0505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crosslinked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dirty="0" sz="1200" spc="-5">
                <a:latin typeface="Times New Roman"/>
                <a:cs typeface="Times New Roman"/>
              </a:rPr>
              <a:t>A thermosetting </a:t>
            </a:r>
            <a:r>
              <a:rPr dirty="0" sz="1200">
                <a:latin typeface="Times New Roman"/>
                <a:cs typeface="Times New Roman"/>
              </a:rPr>
              <a:t>polymer </a:t>
            </a:r>
            <a:r>
              <a:rPr dirty="0" sz="1200" spc="-5">
                <a:latin typeface="Times New Roman"/>
                <a:cs typeface="Times New Roman"/>
              </a:rPr>
              <a:t>is produced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chemical reaction which has two stages.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stage results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formation </a:t>
            </a:r>
            <a:r>
              <a:rPr dirty="0" sz="1200">
                <a:latin typeface="Times New Roman"/>
                <a:cs typeface="Times New Roman"/>
              </a:rPr>
              <a:t>of long chain-like </a:t>
            </a:r>
            <a:r>
              <a:rPr dirty="0" sz="1200" spc="-5">
                <a:latin typeface="Times New Roman"/>
                <a:cs typeface="Times New Roman"/>
              </a:rPr>
              <a:t>molecules similar </a:t>
            </a:r>
            <a:r>
              <a:rPr dirty="0" sz="1200">
                <a:latin typeface="Times New Roman"/>
                <a:cs typeface="Times New Roman"/>
              </a:rPr>
              <a:t>to those  </a:t>
            </a:r>
            <a:r>
              <a:rPr dirty="0" sz="1200" spc="-5">
                <a:latin typeface="Times New Roman"/>
                <a:cs typeface="Times New Roman"/>
              </a:rPr>
              <a:t>present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thermoplastics, </a:t>
            </a:r>
            <a:r>
              <a:rPr dirty="0" sz="1200">
                <a:latin typeface="Times New Roman"/>
                <a:cs typeface="Times New Roman"/>
              </a:rPr>
              <a:t>but still </a:t>
            </a:r>
            <a:r>
              <a:rPr dirty="0" sz="1200" spc="-5">
                <a:latin typeface="Times New Roman"/>
                <a:cs typeface="Times New Roman"/>
              </a:rPr>
              <a:t>capable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further reaction. </a:t>
            </a:r>
            <a:r>
              <a:rPr dirty="0" sz="1200">
                <a:latin typeface="Times New Roman"/>
                <a:cs typeface="Times New Roman"/>
              </a:rPr>
              <a:t>The second stage of the 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(crosslinking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chains) takes </a:t>
            </a:r>
            <a:r>
              <a:rPr dirty="0" sz="1200">
                <a:latin typeface="Times New Roman"/>
                <a:cs typeface="Times New Roman"/>
              </a:rPr>
              <a:t>place during </a:t>
            </a:r>
            <a:r>
              <a:rPr dirty="0" sz="1200" spc="-5">
                <a:latin typeface="Times New Roman"/>
                <a:cs typeface="Times New Roman"/>
              </a:rPr>
              <a:t>moulding, </a:t>
            </a:r>
            <a:r>
              <a:rPr dirty="0" sz="1200">
                <a:latin typeface="Times New Roman"/>
                <a:cs typeface="Times New Roman"/>
              </a:rPr>
              <a:t>usually under the  </a:t>
            </a:r>
            <a:r>
              <a:rPr dirty="0" sz="1200" spc="-5">
                <a:latin typeface="Times New Roman"/>
                <a:cs typeface="Times New Roman"/>
              </a:rPr>
              <a:t>application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heat and pressure. </a:t>
            </a:r>
            <a:r>
              <a:rPr dirty="0" sz="1200">
                <a:latin typeface="Times New Roman"/>
                <a:cs typeface="Times New Roman"/>
              </a:rPr>
              <a:t>During the second </a:t>
            </a:r>
            <a:r>
              <a:rPr dirty="0" sz="1200" spc="-5">
                <a:latin typeface="Times New Roman"/>
                <a:cs typeface="Times New Roman"/>
              </a:rPr>
              <a:t>stage, </a:t>
            </a:r>
            <a:r>
              <a:rPr dirty="0" sz="1200">
                <a:latin typeface="Times New Roman"/>
                <a:cs typeface="Times New Roman"/>
              </a:rPr>
              <a:t>the long molecular </a:t>
            </a:r>
            <a:r>
              <a:rPr dirty="0" sz="1200" spc="-5">
                <a:latin typeface="Times New Roman"/>
                <a:cs typeface="Times New Roman"/>
              </a:rPr>
              <a:t>chains  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interlinked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strong covalent bonds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cannot be </a:t>
            </a:r>
            <a:r>
              <a:rPr dirty="0" sz="1200" spc="-5">
                <a:latin typeface="Times New Roman"/>
                <a:cs typeface="Times New Roman"/>
              </a:rPr>
              <a:t>softened  again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application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heat.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excess heat is applied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these materials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  char and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degrade.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3693" y="6525894"/>
            <a:ext cx="4506245" cy="8025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51761" y="7327772"/>
            <a:ext cx="425894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[Materials </a:t>
            </a:r>
            <a:r>
              <a:rPr dirty="0" sz="700">
                <a:latin typeface="Times New Roman"/>
                <a:cs typeface="Times New Roman"/>
              </a:rPr>
              <a:t>by </a:t>
            </a:r>
            <a:r>
              <a:rPr dirty="0" sz="700" spc="-5">
                <a:latin typeface="Times New Roman"/>
                <a:cs typeface="Times New Roman"/>
              </a:rPr>
              <a:t>Design, Dept. </a:t>
            </a:r>
            <a:r>
              <a:rPr dirty="0" sz="700">
                <a:latin typeface="Times New Roman"/>
                <a:cs typeface="Times New Roman"/>
              </a:rPr>
              <a:t>of </a:t>
            </a:r>
            <a:r>
              <a:rPr dirty="0" sz="700" spc="-5">
                <a:latin typeface="Times New Roman"/>
                <a:cs typeface="Times New Roman"/>
              </a:rPr>
              <a:t>Mat. </a:t>
            </a:r>
            <a:r>
              <a:rPr dirty="0" sz="700" spc="-10">
                <a:latin typeface="Times New Roman"/>
                <a:cs typeface="Times New Roman"/>
              </a:rPr>
              <a:t>Sci. </a:t>
            </a:r>
            <a:r>
              <a:rPr dirty="0" sz="700" spc="-5">
                <a:latin typeface="Times New Roman"/>
                <a:cs typeface="Times New Roman"/>
              </a:rPr>
              <a:t>Eng., Cornell Univ., </a:t>
            </a:r>
            <a:r>
              <a:rPr dirty="0" u="sng" sz="7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5"/>
              </a:rPr>
              <a:t>http://www.mse.cornell.edu/courses/engri111</a:t>
            </a:r>
            <a:r>
              <a:rPr dirty="0" sz="700" spc="-5">
                <a:solidFill>
                  <a:srgbClr val="FF0000"/>
                </a:solidFill>
                <a:latin typeface="Times New Roman"/>
                <a:cs typeface="Times New Roman"/>
                <a:hlinkClick r:id="rId5"/>
              </a:rPr>
              <a:t>/</a:t>
            </a:r>
            <a:r>
              <a:rPr dirty="0" sz="700" spc="-5">
                <a:latin typeface="Times New Roman"/>
                <a:cs typeface="Times New Roman"/>
                <a:hlinkClick r:id="rId5"/>
              </a:rPr>
              <a:t>,</a:t>
            </a:r>
            <a:r>
              <a:rPr dirty="0" sz="700" spc="85">
                <a:latin typeface="Times New Roman"/>
                <a:cs typeface="Times New Roman"/>
                <a:hlinkClick r:id="rId5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2/2/2007]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29080" y="7773161"/>
            <a:ext cx="283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.g.,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9758" y="7773161"/>
            <a:ext cx="4787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epoxy, unsaturated </a:t>
            </a:r>
            <a:r>
              <a:rPr dirty="0" sz="1200">
                <a:latin typeface="Times New Roman"/>
                <a:cs typeface="Times New Roman"/>
              </a:rPr>
              <a:t>polyesters, phenol-formaldehyde </a:t>
            </a:r>
            <a:r>
              <a:rPr dirty="0" sz="1200" spc="-5">
                <a:latin typeface="Times New Roman"/>
                <a:cs typeface="Times New Roman"/>
              </a:rPr>
              <a:t>resins, vulcanized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rubber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Kahraman</dc:creator>
  <dc:title>Lecture 3-01</dc:title>
  <dcterms:created xsi:type="dcterms:W3CDTF">2018-11-09T12:20:52Z</dcterms:created>
  <dcterms:modified xsi:type="dcterms:W3CDTF">2018-11-09T12:20:52Z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